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9" d="100"/>
          <a:sy n="89" d="100"/>
        </p:scale>
        <p:origin x="-114" y="-3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537BE-1A44-4DE5-83CE-A00BB29B2DC1}" type="datetimeFigureOut">
              <a:rPr lang="ru-RU" smtClean="0"/>
              <a:t>15.01.2021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AF782-17D3-4674-A09B-F21F6A5895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47203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537BE-1A44-4DE5-83CE-A00BB29B2DC1}" type="datetimeFigureOut">
              <a:rPr lang="ru-RU" smtClean="0"/>
              <a:t>15.01.2021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AF782-17D3-4674-A09B-F21F6A5895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61470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537BE-1A44-4DE5-83CE-A00BB29B2DC1}" type="datetimeFigureOut">
              <a:rPr lang="ru-RU" smtClean="0"/>
              <a:t>15.01.2021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AF782-17D3-4674-A09B-F21F6A5895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31440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537BE-1A44-4DE5-83CE-A00BB29B2DC1}" type="datetimeFigureOut">
              <a:rPr lang="ru-RU" smtClean="0"/>
              <a:t>15.01.2021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AF782-17D3-4674-A09B-F21F6A5895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15850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537BE-1A44-4DE5-83CE-A00BB29B2DC1}" type="datetimeFigureOut">
              <a:rPr lang="ru-RU" smtClean="0"/>
              <a:t>15.01.2021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AF782-17D3-4674-A09B-F21F6A5895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99818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537BE-1A44-4DE5-83CE-A00BB29B2DC1}" type="datetimeFigureOut">
              <a:rPr lang="ru-RU" smtClean="0"/>
              <a:t>15.01.2021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AF782-17D3-4674-A09B-F21F6A5895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31400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537BE-1A44-4DE5-83CE-A00BB29B2DC1}" type="datetimeFigureOut">
              <a:rPr lang="ru-RU" smtClean="0"/>
              <a:t>15.01.2021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AF782-17D3-4674-A09B-F21F6A5895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31265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537BE-1A44-4DE5-83CE-A00BB29B2DC1}" type="datetimeFigureOut">
              <a:rPr lang="ru-RU" smtClean="0"/>
              <a:t>15.01.2021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AF782-17D3-4674-A09B-F21F6A5895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63495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537BE-1A44-4DE5-83CE-A00BB29B2DC1}" type="datetimeFigureOut">
              <a:rPr lang="ru-RU" smtClean="0"/>
              <a:t>15.01.2021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AF782-17D3-4674-A09B-F21F6A5895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99141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537BE-1A44-4DE5-83CE-A00BB29B2DC1}" type="datetimeFigureOut">
              <a:rPr lang="ru-RU" smtClean="0"/>
              <a:t>15.01.2021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AF782-17D3-4674-A09B-F21F6A5895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1793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537BE-1A44-4DE5-83CE-A00BB29B2DC1}" type="datetimeFigureOut">
              <a:rPr lang="ru-RU" smtClean="0"/>
              <a:t>15.01.2021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AF782-17D3-4674-A09B-F21F6A5895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21118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F537BE-1A44-4DE5-83CE-A00BB29B2DC1}" type="datetimeFigureOut">
              <a:rPr lang="ru-RU" smtClean="0"/>
              <a:t>15.01.2021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2AF782-17D3-4674-A09B-F21F6A5895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0677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r>
              <a:rPr lang="en-US" b="1" dirty="0">
                <a:solidFill>
                  <a:schemeClr val="tx2">
                    <a:lumMod val="75000"/>
                  </a:schemeClr>
                </a:solidFill>
              </a:rPr>
              <a:t>AKSONOMETRIK PROEKSIYALAR </a:t>
            </a:r>
            <a:endParaRPr lang="ru-RU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6419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62670"/>
            <a:ext cx="8229600" cy="562074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en-US" sz="3200" b="1" dirty="0" smtClean="0">
                <a:solidFill>
                  <a:schemeClr val="tx2">
                    <a:lumMod val="75000"/>
                  </a:schemeClr>
                </a:solidFill>
              </a:rPr>
              <a:t>UMUMIY MA’LUMOTLAR </a:t>
            </a:r>
            <a:endParaRPr lang="ru-RU" sz="32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83568" y="1436583"/>
            <a:ext cx="79208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 smtClean="0"/>
              <a:t>Aksonometriya</a:t>
            </a:r>
            <a:r>
              <a:rPr lang="en-US" sz="2400" b="1" dirty="0" smtClean="0"/>
              <a:t> </a:t>
            </a:r>
            <a:r>
              <a:rPr lang="en-US" sz="2400" dirty="0" err="1"/>
              <a:t>grekcha</a:t>
            </a:r>
            <a:r>
              <a:rPr lang="en-US" sz="2400" dirty="0"/>
              <a:t> </a:t>
            </a:r>
            <a:r>
              <a:rPr lang="en-US" sz="2400" dirty="0" err="1"/>
              <a:t>so‘z</a:t>
            </a:r>
            <a:r>
              <a:rPr lang="en-US" sz="2400" dirty="0"/>
              <a:t> </a:t>
            </a:r>
            <a:r>
              <a:rPr lang="en-US" sz="2400" dirty="0" err="1"/>
              <a:t>bo‘lib</a:t>
            </a:r>
            <a:r>
              <a:rPr lang="en-US" sz="2400" dirty="0"/>
              <a:t>, </a:t>
            </a:r>
            <a:r>
              <a:rPr lang="en-US" sz="2400" b="1" dirty="0"/>
              <a:t>axon </a:t>
            </a:r>
            <a:r>
              <a:rPr lang="en-US" sz="2400" dirty="0"/>
              <a:t>– </a:t>
            </a:r>
            <a:r>
              <a:rPr lang="en-US" sz="2400" dirty="0" err="1"/>
              <a:t>o‘q</a:t>
            </a:r>
            <a:r>
              <a:rPr lang="en-US" sz="2400" dirty="0"/>
              <a:t>, </a:t>
            </a:r>
            <a:r>
              <a:rPr lang="en-US" sz="2400" b="1" dirty="0" err="1"/>
              <a:t>metrien</a:t>
            </a:r>
            <a:r>
              <a:rPr lang="en-US" sz="2400" b="1" dirty="0"/>
              <a:t> </a:t>
            </a:r>
            <a:r>
              <a:rPr lang="en-US" sz="2400" dirty="0"/>
              <a:t>– </a:t>
            </a:r>
            <a:r>
              <a:rPr lang="en-US" sz="2400" dirty="0" err="1"/>
              <a:t>o‘lchayman</a:t>
            </a:r>
            <a:r>
              <a:rPr lang="en-US" sz="2400" dirty="0"/>
              <a:t>, </a:t>
            </a:r>
            <a:r>
              <a:rPr lang="en-US" sz="2400" dirty="0" err="1"/>
              <a:t>ya’ni</a:t>
            </a:r>
            <a:r>
              <a:rPr lang="en-US" sz="2400" dirty="0"/>
              <a:t> </a:t>
            </a:r>
            <a:r>
              <a:rPr lang="en-US" sz="2400" dirty="0" err="1"/>
              <a:t>o‘qlar</a:t>
            </a:r>
            <a:r>
              <a:rPr lang="en-US" sz="2400" dirty="0"/>
              <a:t> </a:t>
            </a:r>
            <a:r>
              <a:rPr lang="en-US" sz="2400" dirty="0" err="1"/>
              <a:t>bo‘yicha</a:t>
            </a:r>
            <a:r>
              <a:rPr lang="en-US" sz="2400" dirty="0"/>
              <a:t> </a:t>
            </a:r>
            <a:r>
              <a:rPr lang="en-US" sz="2400" dirty="0" err="1"/>
              <a:t>o‘lchash</a:t>
            </a:r>
            <a:r>
              <a:rPr lang="en-US" sz="2400" dirty="0"/>
              <a:t> </a:t>
            </a:r>
            <a:r>
              <a:rPr lang="en-US" sz="2400" dirty="0" err="1"/>
              <a:t>degan</a:t>
            </a:r>
            <a:r>
              <a:rPr lang="en-US" sz="2400" dirty="0"/>
              <a:t> </a:t>
            </a:r>
            <a:r>
              <a:rPr lang="en-US" sz="2400" dirty="0" err="1"/>
              <a:t>ma’noni</a:t>
            </a:r>
            <a:r>
              <a:rPr lang="en-US" sz="2400" dirty="0"/>
              <a:t> </a:t>
            </a:r>
            <a:r>
              <a:rPr lang="en-US" sz="2400" dirty="0" err="1"/>
              <a:t>bildiradi</a:t>
            </a:r>
            <a:r>
              <a:rPr lang="en-US" sz="2400" dirty="0" smtClean="0"/>
              <a:t>. </a:t>
            </a:r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52166" y="2911584"/>
            <a:ext cx="4572000" cy="267765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r>
              <a:rPr lang="en-US" sz="2400" b="1" dirty="0" err="1"/>
              <a:t>Ta’rif</a:t>
            </a:r>
            <a:r>
              <a:rPr lang="en-US" sz="2400" b="1" i="1" dirty="0"/>
              <a:t>. </a:t>
            </a:r>
            <a:r>
              <a:rPr lang="en-US" sz="2400" dirty="0" err="1"/>
              <a:t>Dekart</a:t>
            </a:r>
            <a:r>
              <a:rPr lang="en-US" sz="2400" dirty="0"/>
              <a:t> </a:t>
            </a:r>
            <a:r>
              <a:rPr lang="en-US" sz="2400" dirty="0" err="1"/>
              <a:t>koordinatalar</a:t>
            </a:r>
            <a:r>
              <a:rPr lang="en-US" sz="2400" dirty="0"/>
              <a:t> </a:t>
            </a:r>
            <a:r>
              <a:rPr lang="en-US" sz="2400" dirty="0" err="1"/>
              <a:t>sistemasida</a:t>
            </a:r>
            <a:r>
              <a:rPr lang="en-US" sz="2400" dirty="0"/>
              <a:t> </a:t>
            </a:r>
            <a:r>
              <a:rPr lang="en-US" sz="2400" dirty="0" err="1"/>
              <a:t>joylashtirilgan</a:t>
            </a:r>
            <a:r>
              <a:rPr lang="en-US" sz="2400" dirty="0"/>
              <a:t> </a:t>
            </a:r>
            <a:r>
              <a:rPr lang="en-US" sz="2400" dirty="0" err="1"/>
              <a:t>buyum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uning</a:t>
            </a:r>
            <a:r>
              <a:rPr lang="en-US" sz="2400" dirty="0"/>
              <a:t> </a:t>
            </a:r>
            <a:r>
              <a:rPr lang="en-US" sz="2400" dirty="0" err="1"/>
              <a:t>proyeksiyalari</a:t>
            </a:r>
            <a:r>
              <a:rPr lang="en-US" sz="2400" dirty="0"/>
              <a:t> </a:t>
            </a:r>
            <a:r>
              <a:rPr lang="en-US" sz="2400" dirty="0" err="1"/>
              <a:t>shu</a:t>
            </a:r>
            <a:r>
              <a:rPr lang="en-US" sz="2400" dirty="0"/>
              <a:t> </a:t>
            </a:r>
            <a:r>
              <a:rPr lang="en-US" sz="2400" dirty="0" err="1"/>
              <a:t>sistema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birgalikda</a:t>
            </a:r>
            <a:r>
              <a:rPr lang="en-US" sz="2400" dirty="0"/>
              <a:t> </a:t>
            </a:r>
            <a:r>
              <a:rPr lang="en-US" sz="2400" dirty="0" err="1"/>
              <a:t>berilgan</a:t>
            </a:r>
            <a:r>
              <a:rPr lang="en-US" sz="2400" dirty="0"/>
              <a:t> </a:t>
            </a:r>
            <a:r>
              <a:rPr lang="en-US" sz="2400" b="1" i="1" dirty="0"/>
              <a:t>s</a:t>
            </a:r>
            <a:r>
              <a:rPr lang="en-US" sz="2400" dirty="0"/>
              <a:t> </a:t>
            </a:r>
            <a:r>
              <a:rPr lang="en-US" sz="2400" dirty="0" err="1"/>
              <a:t>yo‘nalish</a:t>
            </a:r>
            <a:r>
              <a:rPr lang="en-US" sz="2400" dirty="0"/>
              <a:t> </a:t>
            </a:r>
            <a:r>
              <a:rPr lang="en-US" sz="2400" dirty="0" err="1"/>
              <a:t>bo‘yicha</a:t>
            </a:r>
            <a:r>
              <a:rPr lang="en-US" sz="2400" dirty="0"/>
              <a:t> </a:t>
            </a:r>
            <a:r>
              <a:rPr lang="en-US" sz="2400" dirty="0" err="1"/>
              <a:t>ixtiyoriy</a:t>
            </a:r>
            <a:r>
              <a:rPr lang="en-US" sz="2400" dirty="0"/>
              <a:t> </a:t>
            </a:r>
            <a:r>
              <a:rPr lang="en-US" sz="2400" dirty="0" err="1"/>
              <a:t>olingan</a:t>
            </a:r>
            <a:r>
              <a:rPr lang="en-US" sz="2400" dirty="0"/>
              <a:t> </a:t>
            </a:r>
            <a:r>
              <a:rPr lang="en-US" sz="2400" dirty="0" err="1"/>
              <a:t>biror</a:t>
            </a:r>
            <a:r>
              <a:rPr lang="en-US" sz="2400" dirty="0"/>
              <a:t> </a:t>
            </a:r>
            <a:r>
              <a:rPr lang="en-US" sz="2400" b="1" i="1" dirty="0" smtClean="0"/>
              <a:t>P</a:t>
            </a:r>
            <a:r>
              <a:rPr lang="en-US" sz="2400" dirty="0" smtClean="0"/>
              <a:t> </a:t>
            </a:r>
            <a:r>
              <a:rPr lang="en-US" sz="2400" dirty="0" err="1"/>
              <a:t>tekislikdagi</a:t>
            </a:r>
            <a:r>
              <a:rPr lang="en-US" sz="2400" dirty="0"/>
              <a:t> </a:t>
            </a:r>
            <a:r>
              <a:rPr lang="en-US" sz="2400" dirty="0" err="1"/>
              <a:t>proyeksiyasi</a:t>
            </a:r>
            <a:r>
              <a:rPr lang="en-US" sz="2400" dirty="0"/>
              <a:t> </a:t>
            </a:r>
            <a:r>
              <a:rPr lang="en-US" sz="2400" dirty="0" err="1"/>
              <a:t>uning</a:t>
            </a:r>
            <a:r>
              <a:rPr lang="en-US" sz="2400" dirty="0"/>
              <a:t> </a:t>
            </a:r>
            <a:r>
              <a:rPr lang="en-US" sz="2400" b="1" dirty="0" err="1"/>
              <a:t>aksonometriyasi</a:t>
            </a:r>
            <a:r>
              <a:rPr lang="en-US" sz="2400" b="1" dirty="0"/>
              <a:t> </a:t>
            </a:r>
            <a:r>
              <a:rPr lang="en-US" sz="2400" dirty="0" err="1"/>
              <a:t>deyiladi</a:t>
            </a:r>
            <a:r>
              <a:rPr lang="en-US" sz="2400" dirty="0"/>
              <a:t>. </a:t>
            </a:r>
            <a:r>
              <a:rPr lang="en-US" dirty="0"/>
              <a:t>	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0908" y="2820879"/>
            <a:ext cx="3678362" cy="3344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21941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907704" y="692696"/>
            <a:ext cx="5544616" cy="46166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sz="2400" dirty="0" err="1">
                <a:solidFill>
                  <a:schemeClr val="tx2">
                    <a:lumMod val="75000"/>
                  </a:schemeClr>
                </a:solidFill>
              </a:rPr>
              <a:t>Aksonometrik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</a:rPr>
              <a:t>proyeksiyalar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</a:rPr>
              <a:t>ikki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</a:rPr>
              <a:t>xil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</a:rPr>
              <a:t>bo‘ladi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: </a:t>
            </a:r>
            <a:endParaRPr lang="ru-RU" sz="2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43608" y="1628800"/>
            <a:ext cx="748883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</a:rPr>
              <a:t>Parallel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</a:rPr>
              <a:t>proyeksiyalash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</a:rPr>
              <a:t>asosida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</a:rPr>
              <a:t>qurilgan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</a:rPr>
              <a:t>aksonometrik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</a:rPr>
              <a:t>proyeksiyalar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. </a:t>
            </a:r>
            <a:endParaRPr lang="en-US" sz="24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285750" indent="-285750">
              <a:buFont typeface="Wingdings" pitchFamily="2" charset="2"/>
              <a:buChar char="v"/>
            </a:pP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</a:rPr>
              <a:t>Markaziy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</a:rPr>
              <a:t>proyeksiyalash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</a:rPr>
              <a:t>asosida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</a:rPr>
              <a:t>qurilgan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</a:rPr>
              <a:t>aksonometrik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</a:rPr>
              <a:t>proyeksiyalar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</a:rPr>
              <a:t>yoki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</a:rPr>
              <a:t>ular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</a:rPr>
              <a:t>perspektiv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</a:rPr>
              <a:t>proyeksiyalar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 deb ham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</a:rPr>
              <a:t>yuritiladi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. </a:t>
            </a:r>
          </a:p>
        </p:txBody>
      </p:sp>
      <p:pic>
        <p:nvPicPr>
          <p:cNvPr id="2050" name="Picture 2" descr="C:\Users\User\Desktop\images (1)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648074"/>
            <a:ext cx="2706930" cy="2589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ser\Desktop\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4266082"/>
            <a:ext cx="4343396" cy="13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6900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en-US" sz="2800" b="1" dirty="0" smtClean="0">
                <a:solidFill>
                  <a:schemeClr val="tx2">
                    <a:lumMod val="75000"/>
                  </a:schemeClr>
                </a:solidFill>
              </a:rPr>
              <a:t>AKSONOMETRIK O‘QLAR VA ULAR BO‘YICHA O‘ZGARISH KOEFFISIENTLARI </a:t>
            </a:r>
            <a:endParaRPr lang="ru-RU" sz="28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95536" y="1556792"/>
            <a:ext cx="83529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/>
              <a:t>Dekart</a:t>
            </a:r>
            <a:r>
              <a:rPr lang="en-US" dirty="0"/>
              <a:t> </a:t>
            </a:r>
            <a:r>
              <a:rPr lang="en-US" dirty="0" err="1"/>
              <a:t>koordinatalar</a:t>
            </a:r>
            <a:r>
              <a:rPr lang="en-US" dirty="0"/>
              <a:t> </a:t>
            </a:r>
            <a:r>
              <a:rPr lang="en-US" dirty="0" err="1"/>
              <a:t>sistemasidagi</a:t>
            </a:r>
            <a:r>
              <a:rPr lang="en-US" dirty="0"/>
              <a:t> </a:t>
            </a:r>
            <a:r>
              <a:rPr lang="en-US" dirty="0" err="1"/>
              <a:t>uchala</a:t>
            </a:r>
            <a:r>
              <a:rPr lang="en-US" dirty="0"/>
              <a:t> </a:t>
            </a:r>
            <a:r>
              <a:rPr lang="en-US" dirty="0" err="1"/>
              <a:t>koordinata</a:t>
            </a:r>
            <a:r>
              <a:rPr lang="en-US" dirty="0"/>
              <a:t> </a:t>
            </a:r>
            <a:r>
              <a:rPr lang="en-US" dirty="0" err="1"/>
              <a:t>o‘qlari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umumiy</a:t>
            </a:r>
            <a:r>
              <a:rPr lang="en-US" dirty="0"/>
              <a:t> </a:t>
            </a:r>
            <a:r>
              <a:rPr lang="en-US" dirty="0" err="1"/>
              <a:t>bo‘lgan</a:t>
            </a:r>
            <a:r>
              <a:rPr lang="en-US" dirty="0"/>
              <a:t> </a:t>
            </a:r>
            <a:r>
              <a:rPr lang="en-US" b="1" i="1" dirty="0"/>
              <a:t>ye</a:t>
            </a:r>
            <a:r>
              <a:rPr lang="en-US" dirty="0"/>
              <a:t> </a:t>
            </a:r>
            <a:r>
              <a:rPr lang="en-US" dirty="0" err="1"/>
              <a:t>uzunlikni</a:t>
            </a:r>
            <a:r>
              <a:rPr lang="en-US" dirty="0"/>
              <a:t> </a:t>
            </a:r>
            <a:r>
              <a:rPr lang="en-US" dirty="0" err="1"/>
              <a:t>masshtab</a:t>
            </a:r>
            <a:r>
              <a:rPr lang="en-US" dirty="0"/>
              <a:t> </a:t>
            </a:r>
            <a:r>
              <a:rPr lang="en-US" dirty="0" err="1"/>
              <a:t>birligi</a:t>
            </a:r>
            <a:r>
              <a:rPr lang="en-US" dirty="0"/>
              <a:t> </a:t>
            </a:r>
            <a:r>
              <a:rPr lang="en-US" dirty="0" err="1"/>
              <a:t>sifatida</a:t>
            </a:r>
            <a:r>
              <a:rPr lang="en-US" dirty="0"/>
              <a:t> </a:t>
            </a:r>
            <a:r>
              <a:rPr lang="en-US" dirty="0" err="1"/>
              <a:t>qabul</a:t>
            </a:r>
            <a:r>
              <a:rPr lang="en-US" dirty="0"/>
              <a:t> </a:t>
            </a:r>
            <a:r>
              <a:rPr lang="en-US" dirty="0" err="1" smtClean="0"/>
              <a:t>qilamiz</a:t>
            </a:r>
            <a:r>
              <a:rPr lang="en-US" dirty="0" smtClean="0"/>
              <a:t>. </a:t>
            </a:r>
            <a:r>
              <a:rPr lang="en-US" dirty="0" err="1"/>
              <a:t>Buni</a:t>
            </a:r>
            <a:r>
              <a:rPr lang="en-US" dirty="0"/>
              <a:t> </a:t>
            </a:r>
            <a:r>
              <a:rPr lang="en-US" b="1" i="1" dirty="0"/>
              <a:t>natural </a:t>
            </a:r>
            <a:r>
              <a:rPr lang="en-US" b="1" i="1" dirty="0" err="1"/>
              <a:t>masshtab</a:t>
            </a:r>
            <a:r>
              <a:rPr lang="en-US" b="1" i="1" dirty="0"/>
              <a:t> </a:t>
            </a:r>
            <a:r>
              <a:rPr lang="en-US" b="1" i="1" dirty="0" err="1"/>
              <a:t>birligi</a:t>
            </a:r>
            <a:r>
              <a:rPr lang="en-US" b="1" i="1" dirty="0"/>
              <a:t> </a:t>
            </a:r>
            <a:r>
              <a:rPr lang="en-US" dirty="0"/>
              <a:t>deb </a:t>
            </a:r>
            <a:r>
              <a:rPr lang="en-US" dirty="0" err="1"/>
              <a:t>ataymiz</a:t>
            </a:r>
            <a:r>
              <a:rPr lang="en-US" dirty="0"/>
              <a:t>. </a:t>
            </a: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636912"/>
            <a:ext cx="3386307" cy="30788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 descr="C:\Users\User\Desktop\Снимок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3760788"/>
            <a:ext cx="4740599" cy="892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0941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5536" y="548680"/>
            <a:ext cx="842493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/>
              <a:t>Aksonometrik</a:t>
            </a:r>
            <a:r>
              <a:rPr lang="en-US" sz="2400" dirty="0"/>
              <a:t> </a:t>
            </a:r>
            <a:r>
              <a:rPr lang="en-US" sz="2400" dirty="0" err="1"/>
              <a:t>o‘qlarning</a:t>
            </a:r>
            <a:r>
              <a:rPr lang="en-US" sz="2400" dirty="0"/>
              <a:t> </a:t>
            </a:r>
            <a:r>
              <a:rPr lang="en-US" sz="2400" dirty="0" err="1"/>
              <a:t>vaziyatlari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shu</a:t>
            </a:r>
            <a:r>
              <a:rPr lang="en-US" sz="2400" dirty="0"/>
              <a:t> </a:t>
            </a:r>
            <a:r>
              <a:rPr lang="en-US" sz="2400" dirty="0" err="1"/>
              <a:t>o‘qlar</a:t>
            </a:r>
            <a:r>
              <a:rPr lang="en-US" sz="2400" dirty="0"/>
              <a:t> </a:t>
            </a:r>
            <a:r>
              <a:rPr lang="en-US" sz="2400" dirty="0" err="1"/>
              <a:t>bo‘yicha</a:t>
            </a:r>
            <a:r>
              <a:rPr lang="en-US" sz="2400" dirty="0"/>
              <a:t> </a:t>
            </a:r>
            <a:r>
              <a:rPr lang="en-US" sz="2400" dirty="0" err="1"/>
              <a:t>o‘zgarish</a:t>
            </a:r>
            <a:r>
              <a:rPr lang="en-US" sz="2400" dirty="0"/>
              <a:t> </a:t>
            </a:r>
            <a:r>
              <a:rPr lang="en-US" sz="2400" dirty="0" err="1"/>
              <a:t>koeffisientlari</a:t>
            </a:r>
            <a:r>
              <a:rPr lang="en-US" sz="2400" dirty="0"/>
              <a:t> </a:t>
            </a:r>
            <a:r>
              <a:rPr lang="en-US" sz="2400" dirty="0" err="1"/>
              <a:t>berilgan</a:t>
            </a:r>
            <a:r>
              <a:rPr lang="en-US" sz="2400" dirty="0"/>
              <a:t> </a:t>
            </a:r>
            <a:r>
              <a:rPr lang="en-US" sz="2400" dirty="0" err="1"/>
              <a:t>bo‘lsa</a:t>
            </a:r>
            <a:r>
              <a:rPr lang="en-US" sz="2400" dirty="0"/>
              <a:t>, </a:t>
            </a:r>
            <a:r>
              <a:rPr lang="en-US" sz="2400" dirty="0" err="1"/>
              <a:t>fazodagi</a:t>
            </a:r>
            <a:r>
              <a:rPr lang="en-US" sz="2400" dirty="0"/>
              <a:t> </a:t>
            </a:r>
            <a:r>
              <a:rPr lang="en-US" sz="2400" dirty="0" err="1"/>
              <a:t>xar</a:t>
            </a:r>
            <a:r>
              <a:rPr lang="en-US" sz="2400" dirty="0"/>
              <a:t> </a:t>
            </a:r>
            <a:r>
              <a:rPr lang="en-US" sz="2400" dirty="0" err="1"/>
              <a:t>qanday</a:t>
            </a:r>
            <a:r>
              <a:rPr lang="en-US" sz="2400" dirty="0"/>
              <a:t> </a:t>
            </a:r>
            <a:r>
              <a:rPr lang="en-US" sz="2400" dirty="0" err="1"/>
              <a:t>nuqtaning</a:t>
            </a:r>
            <a:r>
              <a:rPr lang="en-US" sz="2400" dirty="0"/>
              <a:t> </a:t>
            </a:r>
            <a:r>
              <a:rPr lang="en-US" sz="2400" dirty="0" err="1"/>
              <a:t>aksonometriyasini</a:t>
            </a:r>
            <a:r>
              <a:rPr lang="en-US" sz="2400" dirty="0"/>
              <a:t> </a:t>
            </a:r>
            <a:r>
              <a:rPr lang="en-US" sz="2400" dirty="0" err="1"/>
              <a:t>yasash</a:t>
            </a:r>
            <a:r>
              <a:rPr lang="en-US" sz="2400" dirty="0"/>
              <a:t> </a:t>
            </a:r>
            <a:r>
              <a:rPr lang="en-US" sz="2400" dirty="0" err="1"/>
              <a:t>mumkin</a:t>
            </a:r>
            <a:r>
              <a:rPr lang="en-US" sz="2400" dirty="0"/>
              <a:t>. </a:t>
            </a:r>
            <a:r>
              <a:rPr lang="en-US" sz="2400" dirty="0" err="1"/>
              <a:t>Buning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nuqtaning</a:t>
            </a:r>
            <a:r>
              <a:rPr lang="en-US" sz="2400" dirty="0"/>
              <a:t> </a:t>
            </a:r>
            <a:r>
              <a:rPr lang="en-US" sz="2400" b="1" i="1" dirty="0"/>
              <a:t>x, y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b="1" i="1" dirty="0"/>
              <a:t>z</a:t>
            </a:r>
            <a:r>
              <a:rPr lang="en-US" sz="2400" i="1" dirty="0"/>
              <a:t> </a:t>
            </a:r>
            <a:r>
              <a:rPr lang="en-US" sz="2400" dirty="0" err="1"/>
              <a:t>koordinatalarini</a:t>
            </a:r>
            <a:r>
              <a:rPr lang="en-US" sz="2400" dirty="0"/>
              <a:t> </a:t>
            </a:r>
            <a:r>
              <a:rPr lang="en-US" sz="2400" dirty="0" err="1"/>
              <a:t>mos</a:t>
            </a:r>
            <a:r>
              <a:rPr lang="en-US" sz="2400" dirty="0"/>
              <a:t> </a:t>
            </a:r>
            <a:r>
              <a:rPr lang="en-US" sz="2400" dirty="0" err="1"/>
              <a:t>o‘zgarish</a:t>
            </a:r>
            <a:r>
              <a:rPr lang="en-US" sz="2400" dirty="0"/>
              <a:t> </a:t>
            </a:r>
            <a:r>
              <a:rPr lang="en-US" sz="2400" dirty="0" err="1"/>
              <a:t>koeffisientlariga</a:t>
            </a:r>
            <a:r>
              <a:rPr lang="en-US" sz="2400" dirty="0"/>
              <a:t> </a:t>
            </a:r>
            <a:r>
              <a:rPr lang="en-US" sz="2400" dirty="0" err="1"/>
              <a:t>ko‘paytirib</a:t>
            </a:r>
            <a:r>
              <a:rPr lang="en-US" sz="2400" dirty="0"/>
              <a:t>, </a:t>
            </a:r>
            <a:r>
              <a:rPr lang="en-US" sz="2400" dirty="0" err="1"/>
              <a:t>aksonometrik</a:t>
            </a:r>
            <a:r>
              <a:rPr lang="en-US" sz="2400" dirty="0"/>
              <a:t> </a:t>
            </a:r>
            <a:r>
              <a:rPr lang="en-US" sz="2400" dirty="0" err="1"/>
              <a:t>o‘qlar</a:t>
            </a:r>
            <a:r>
              <a:rPr lang="en-US" sz="2400" dirty="0"/>
              <a:t> </a:t>
            </a:r>
            <a:r>
              <a:rPr lang="en-US" sz="2400" dirty="0" err="1"/>
              <a:t>bo‘yicha</a:t>
            </a:r>
            <a:r>
              <a:rPr lang="en-US" sz="2400" dirty="0"/>
              <a:t> (</a:t>
            </a:r>
            <a:r>
              <a:rPr lang="en-US" sz="2400" dirty="0" err="1"/>
              <a:t>yoki</a:t>
            </a:r>
            <a:r>
              <a:rPr lang="en-US" sz="2400" dirty="0"/>
              <a:t> </a:t>
            </a:r>
            <a:r>
              <a:rPr lang="en-US" sz="2400" dirty="0" err="1"/>
              <a:t>ularga</a:t>
            </a:r>
            <a:r>
              <a:rPr lang="en-US" sz="2400" dirty="0"/>
              <a:t> parallel) </a:t>
            </a:r>
            <a:r>
              <a:rPr lang="en-US" sz="2400" dirty="0" err="1"/>
              <a:t>o‘lchab</a:t>
            </a:r>
            <a:r>
              <a:rPr lang="en-US" sz="2400" dirty="0"/>
              <a:t> </a:t>
            </a:r>
            <a:r>
              <a:rPr lang="en-US" sz="2400" dirty="0" err="1"/>
              <a:t>qo‘yiladi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uch</a:t>
            </a:r>
            <a:r>
              <a:rPr lang="en-US" sz="2400" dirty="0"/>
              <a:t> </a:t>
            </a:r>
            <a:r>
              <a:rPr lang="en-US" sz="2400" dirty="0" err="1"/>
              <a:t>zvenoli</a:t>
            </a:r>
            <a:r>
              <a:rPr lang="en-US" sz="2400" dirty="0"/>
              <a:t> </a:t>
            </a:r>
            <a:r>
              <a:rPr lang="en-US" sz="2400" dirty="0" err="1"/>
              <a:t>koordinatalar</a:t>
            </a:r>
            <a:r>
              <a:rPr lang="en-US" sz="2400" dirty="0"/>
              <a:t> </a:t>
            </a:r>
            <a:r>
              <a:rPr lang="en-US" sz="2400" dirty="0" err="1"/>
              <a:t>siniq</a:t>
            </a:r>
            <a:r>
              <a:rPr lang="en-US" sz="2400" dirty="0"/>
              <a:t> </a:t>
            </a:r>
            <a:r>
              <a:rPr lang="en-US" sz="2400" dirty="0" err="1"/>
              <a:t>chizig‘ining</a:t>
            </a:r>
            <a:r>
              <a:rPr lang="en-US" sz="2400" dirty="0"/>
              <a:t> </a:t>
            </a:r>
            <a:r>
              <a:rPr lang="en-US" sz="2400" dirty="0" err="1"/>
              <a:t>aksonometriyasi</a:t>
            </a:r>
            <a:r>
              <a:rPr lang="en-US" sz="2400" dirty="0"/>
              <a:t> </a:t>
            </a:r>
            <a:r>
              <a:rPr lang="en-US" sz="2400" dirty="0" err="1"/>
              <a:t>yasaladi</a:t>
            </a:r>
            <a:r>
              <a:rPr lang="en-US" sz="2400" dirty="0"/>
              <a:t>. </a:t>
            </a:r>
            <a:endParaRPr lang="ru-RU" sz="24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356992"/>
            <a:ext cx="2416671" cy="31135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0350" y="2924944"/>
            <a:ext cx="3396630" cy="32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9770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71600" y="620688"/>
            <a:ext cx="7416824" cy="46166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2400" dirty="0" err="1"/>
              <a:t>Aksonometrik</a:t>
            </a:r>
            <a:r>
              <a:rPr lang="en-US" sz="2400" dirty="0"/>
              <a:t> </a:t>
            </a:r>
            <a:r>
              <a:rPr lang="en-US" sz="2400" dirty="0" err="1"/>
              <a:t>proyeksiyalar</a:t>
            </a:r>
            <a:r>
              <a:rPr lang="en-US" sz="2400" dirty="0"/>
              <a:t> </a:t>
            </a:r>
            <a:r>
              <a:rPr lang="en-US" sz="2400" dirty="0" err="1"/>
              <a:t>uch</a:t>
            </a:r>
            <a:r>
              <a:rPr lang="en-US" sz="2400" dirty="0"/>
              <a:t> </a:t>
            </a:r>
            <a:r>
              <a:rPr lang="en-US" sz="2400" dirty="0" err="1"/>
              <a:t>turga</a:t>
            </a:r>
            <a:r>
              <a:rPr lang="en-US" sz="2400" dirty="0"/>
              <a:t> </a:t>
            </a:r>
            <a:r>
              <a:rPr lang="en-US" sz="2400" dirty="0" err="1"/>
              <a:t>bo‘linadi</a:t>
            </a:r>
            <a:r>
              <a:rPr lang="en-US" sz="2400" dirty="0"/>
              <a:t>. </a:t>
            </a:r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94440" y="1412776"/>
            <a:ext cx="777686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en-US" sz="2400" dirty="0" smtClean="0"/>
              <a:t>Agar </a:t>
            </a:r>
            <a:r>
              <a:rPr lang="en-US" sz="2400" dirty="0" err="1"/>
              <a:t>uchala</a:t>
            </a:r>
            <a:r>
              <a:rPr lang="en-US" sz="2400" dirty="0"/>
              <a:t> </a:t>
            </a:r>
            <a:r>
              <a:rPr lang="en-US" sz="2400" dirty="0" err="1"/>
              <a:t>o‘qlar</a:t>
            </a:r>
            <a:r>
              <a:rPr lang="en-US" sz="2400" dirty="0"/>
              <a:t> </a:t>
            </a:r>
            <a:r>
              <a:rPr lang="en-US" sz="2400" dirty="0" err="1"/>
              <a:t>bo‘yicha</a:t>
            </a:r>
            <a:r>
              <a:rPr lang="en-US" sz="2400" dirty="0"/>
              <a:t> </a:t>
            </a:r>
            <a:r>
              <a:rPr lang="en-US" sz="2400" dirty="0" err="1"/>
              <a:t>o‘zgarish</a:t>
            </a:r>
            <a:r>
              <a:rPr lang="en-US" sz="2400" dirty="0"/>
              <a:t> </a:t>
            </a:r>
            <a:r>
              <a:rPr lang="en-US" sz="2400" dirty="0" err="1"/>
              <a:t>koeffisientlari</a:t>
            </a:r>
            <a:r>
              <a:rPr lang="en-US" sz="2400" dirty="0"/>
              <a:t> </a:t>
            </a:r>
            <a:r>
              <a:rPr lang="en-US" sz="2400" dirty="0" err="1"/>
              <a:t>o‘zaro</a:t>
            </a:r>
            <a:r>
              <a:rPr lang="en-US" sz="2400" dirty="0"/>
              <a:t> </a:t>
            </a:r>
            <a:r>
              <a:rPr lang="en-US" sz="2400" dirty="0" err="1"/>
              <a:t>teng</a:t>
            </a:r>
            <a:r>
              <a:rPr lang="en-US" sz="2400" dirty="0"/>
              <a:t> </a:t>
            </a:r>
            <a:r>
              <a:rPr lang="en-US" sz="2400" dirty="0" err="1"/>
              <a:t>bo‘lsa</a:t>
            </a:r>
            <a:r>
              <a:rPr lang="en-US" sz="2400" dirty="0"/>
              <a:t>, </a:t>
            </a:r>
            <a:r>
              <a:rPr lang="en-US" sz="2400" dirty="0" err="1"/>
              <a:t>ya’ni</a:t>
            </a:r>
            <a:r>
              <a:rPr lang="en-US" sz="2400" dirty="0"/>
              <a:t> </a:t>
            </a:r>
            <a:r>
              <a:rPr lang="en-US" sz="2400" i="1" dirty="0" err="1"/>
              <a:t>k</a:t>
            </a:r>
            <a:r>
              <a:rPr lang="en-US" sz="2400" dirty="0" err="1"/>
              <a:t>x</a:t>
            </a:r>
            <a:r>
              <a:rPr lang="en-US" sz="2400" dirty="0"/>
              <a:t>=</a:t>
            </a:r>
            <a:r>
              <a:rPr lang="en-US" sz="2400" i="1" dirty="0" err="1"/>
              <a:t>k</a:t>
            </a:r>
            <a:r>
              <a:rPr lang="en-US" sz="2400" dirty="0" err="1"/>
              <a:t>y</a:t>
            </a:r>
            <a:r>
              <a:rPr lang="en-US" sz="2400" dirty="0"/>
              <a:t>=</a:t>
            </a:r>
            <a:r>
              <a:rPr lang="en-US" sz="2400" i="1" dirty="0" err="1"/>
              <a:t>k</a:t>
            </a:r>
            <a:r>
              <a:rPr lang="en-US" sz="2400" dirty="0" err="1"/>
              <a:t>z</a:t>
            </a:r>
            <a:r>
              <a:rPr lang="en-US" sz="2400" dirty="0"/>
              <a:t> </a:t>
            </a:r>
            <a:r>
              <a:rPr lang="en-US" sz="2400" dirty="0" err="1"/>
              <a:t>bo‘lganda</a:t>
            </a:r>
            <a:r>
              <a:rPr lang="en-US" sz="2400" dirty="0"/>
              <a:t> </a:t>
            </a:r>
            <a:r>
              <a:rPr lang="en-US" sz="2400" dirty="0" err="1"/>
              <a:t>hosil</a:t>
            </a:r>
            <a:r>
              <a:rPr lang="en-US" sz="2400" dirty="0"/>
              <a:t> </a:t>
            </a:r>
            <a:r>
              <a:rPr lang="en-US" sz="2400" dirty="0" err="1"/>
              <a:t>bo‘lgan</a:t>
            </a:r>
            <a:r>
              <a:rPr lang="en-US" sz="2400" dirty="0"/>
              <a:t> </a:t>
            </a:r>
            <a:r>
              <a:rPr lang="en-US" sz="2400" dirty="0" err="1"/>
              <a:t>aksonometriya</a:t>
            </a:r>
            <a:r>
              <a:rPr lang="en-US" sz="2400" dirty="0"/>
              <a:t> </a:t>
            </a:r>
            <a:r>
              <a:rPr lang="en-US" sz="2400" i="1" dirty="0" err="1"/>
              <a:t>izometrik</a:t>
            </a:r>
            <a:r>
              <a:rPr lang="en-US" sz="2400" i="1" dirty="0"/>
              <a:t> </a:t>
            </a:r>
            <a:r>
              <a:rPr lang="en-US" sz="2400" i="1" dirty="0" err="1"/>
              <a:t>proyeksiyalar</a:t>
            </a:r>
            <a:r>
              <a:rPr lang="en-US" sz="2400" i="1" dirty="0"/>
              <a:t> </a:t>
            </a:r>
            <a:r>
              <a:rPr lang="en-US" sz="2400" dirty="0" err="1"/>
              <a:t>deyiladi</a:t>
            </a:r>
            <a:r>
              <a:rPr lang="en-US" sz="2400" dirty="0"/>
              <a:t>. </a:t>
            </a:r>
            <a:endParaRPr lang="en-US" sz="2400" dirty="0" smtClean="0"/>
          </a:p>
          <a:p>
            <a:pPr marL="285750" indent="-285750">
              <a:buFont typeface="Wingdings" pitchFamily="2" charset="2"/>
              <a:buChar char="v"/>
            </a:pPr>
            <a:endParaRPr lang="en-US" sz="2400" dirty="0" smtClean="0"/>
          </a:p>
          <a:p>
            <a:pPr marL="285750" indent="-285750">
              <a:buFont typeface="Wingdings" pitchFamily="2" charset="2"/>
              <a:buChar char="v"/>
            </a:pPr>
            <a:r>
              <a:rPr lang="en-US" sz="2400" dirty="0" smtClean="0"/>
              <a:t>Agar </a:t>
            </a:r>
            <a:r>
              <a:rPr lang="en-US" sz="2400" dirty="0" err="1"/>
              <a:t>o‘zgarish</a:t>
            </a:r>
            <a:r>
              <a:rPr lang="en-US" sz="2400" dirty="0"/>
              <a:t> </a:t>
            </a:r>
            <a:r>
              <a:rPr lang="en-US" sz="2400" dirty="0" err="1"/>
              <a:t>koeffisientlaridan</a:t>
            </a:r>
            <a:r>
              <a:rPr lang="en-US" sz="2400" dirty="0"/>
              <a:t> </a:t>
            </a:r>
            <a:r>
              <a:rPr lang="en-US" sz="2400" dirty="0" err="1"/>
              <a:t>ikkitasi</a:t>
            </a:r>
            <a:r>
              <a:rPr lang="en-US" sz="2400" dirty="0"/>
              <a:t> </a:t>
            </a:r>
            <a:r>
              <a:rPr lang="en-US" sz="2400" dirty="0" err="1"/>
              <a:t>o‘zaro</a:t>
            </a:r>
            <a:r>
              <a:rPr lang="en-US" sz="2400" dirty="0"/>
              <a:t> </a:t>
            </a:r>
            <a:r>
              <a:rPr lang="en-US" sz="2400" dirty="0" err="1"/>
              <a:t>teng</a:t>
            </a:r>
            <a:r>
              <a:rPr lang="en-US" sz="2400" dirty="0"/>
              <a:t> </a:t>
            </a:r>
            <a:r>
              <a:rPr lang="en-US" sz="2400" dirty="0" err="1"/>
              <a:t>bo‘lib</a:t>
            </a:r>
            <a:r>
              <a:rPr lang="en-US" sz="2400" dirty="0"/>
              <a:t>, </a:t>
            </a:r>
            <a:r>
              <a:rPr lang="en-US" sz="2400" dirty="0" err="1"/>
              <a:t>uchinchisi</a:t>
            </a:r>
            <a:r>
              <a:rPr lang="en-US" sz="2400" dirty="0"/>
              <a:t> </a:t>
            </a:r>
            <a:r>
              <a:rPr lang="en-US" sz="2400" dirty="0" err="1"/>
              <a:t>ulardan</a:t>
            </a:r>
            <a:r>
              <a:rPr lang="en-US" sz="2400" dirty="0"/>
              <a:t> </a:t>
            </a:r>
            <a:r>
              <a:rPr lang="en-US" sz="2400" dirty="0" err="1"/>
              <a:t>farkli</a:t>
            </a:r>
            <a:r>
              <a:rPr lang="en-US" sz="2400" dirty="0"/>
              <a:t> </a:t>
            </a:r>
            <a:r>
              <a:rPr lang="en-US" sz="2400" dirty="0" err="1"/>
              <a:t>bo‘lsa</a:t>
            </a:r>
            <a:r>
              <a:rPr lang="en-US" sz="2400" dirty="0"/>
              <a:t>, </a:t>
            </a:r>
            <a:r>
              <a:rPr lang="en-US" sz="2400" dirty="0" err="1"/>
              <a:t>ya’ni</a:t>
            </a:r>
            <a:r>
              <a:rPr lang="en-US" sz="2400" dirty="0"/>
              <a:t> </a:t>
            </a:r>
            <a:r>
              <a:rPr lang="en-US" sz="2400" i="1" dirty="0" err="1" smtClean="0"/>
              <a:t>k</a:t>
            </a:r>
            <a:r>
              <a:rPr lang="en-US" sz="2400" dirty="0" err="1" smtClean="0"/>
              <a:t>x</a:t>
            </a:r>
            <a:r>
              <a:rPr lang="en-US" sz="2400" dirty="0" smtClean="0"/>
              <a:t>=</a:t>
            </a:r>
            <a:r>
              <a:rPr lang="en-US" sz="2400" i="1" dirty="0" err="1" smtClean="0"/>
              <a:t>k</a:t>
            </a:r>
            <a:r>
              <a:rPr lang="en-US" sz="2400" dirty="0" err="1" smtClean="0"/>
              <a:t>y≠</a:t>
            </a:r>
            <a:r>
              <a:rPr lang="en-US" sz="2400" i="1" dirty="0" err="1" smtClean="0"/>
              <a:t>k</a:t>
            </a:r>
            <a:r>
              <a:rPr lang="en-US" sz="2400" dirty="0" err="1" smtClean="0"/>
              <a:t>z</a:t>
            </a:r>
            <a:r>
              <a:rPr lang="en-US" sz="2400" dirty="0"/>
              <a:t>, </a:t>
            </a:r>
            <a:r>
              <a:rPr lang="en-US" sz="2400" i="1" dirty="0" err="1" smtClean="0"/>
              <a:t>k</a:t>
            </a:r>
            <a:r>
              <a:rPr lang="en-US" sz="2400" dirty="0" err="1" smtClean="0"/>
              <a:t>z</a:t>
            </a:r>
            <a:r>
              <a:rPr lang="en-US" sz="2400" dirty="0" smtClean="0"/>
              <a:t>=</a:t>
            </a:r>
            <a:r>
              <a:rPr lang="en-US" sz="2400" i="1" dirty="0" err="1" smtClean="0"/>
              <a:t>k</a:t>
            </a:r>
            <a:r>
              <a:rPr lang="en-US" sz="2400" dirty="0" err="1" smtClean="0"/>
              <a:t>y≠</a:t>
            </a:r>
            <a:r>
              <a:rPr lang="en-US" sz="2400" i="1" dirty="0" err="1" smtClean="0"/>
              <a:t>k</a:t>
            </a:r>
            <a:r>
              <a:rPr lang="en-US" sz="2400" dirty="0" err="1" smtClean="0"/>
              <a:t>x</a:t>
            </a:r>
            <a:r>
              <a:rPr lang="en-US" sz="2400" dirty="0"/>
              <a:t>, </a:t>
            </a:r>
            <a:r>
              <a:rPr lang="en-US" sz="2400" dirty="0" err="1"/>
              <a:t>yoki</a:t>
            </a:r>
            <a:r>
              <a:rPr lang="en-US" sz="2400" dirty="0"/>
              <a:t> </a:t>
            </a:r>
            <a:r>
              <a:rPr lang="en-US" sz="2400" i="1" dirty="0" err="1" smtClean="0"/>
              <a:t>k</a:t>
            </a:r>
            <a:r>
              <a:rPr lang="en-US" sz="2400" dirty="0" err="1" smtClean="0"/>
              <a:t>x</a:t>
            </a:r>
            <a:r>
              <a:rPr lang="en-US" sz="2400" dirty="0" smtClean="0"/>
              <a:t>=</a:t>
            </a:r>
            <a:r>
              <a:rPr lang="en-US" sz="2400" i="1" dirty="0" err="1" smtClean="0"/>
              <a:t>k</a:t>
            </a:r>
            <a:r>
              <a:rPr lang="en-US" sz="2400" dirty="0" err="1" smtClean="0"/>
              <a:t>z≠</a:t>
            </a:r>
            <a:r>
              <a:rPr lang="en-US" sz="2400" i="1" dirty="0" err="1" smtClean="0"/>
              <a:t>k</a:t>
            </a:r>
            <a:r>
              <a:rPr lang="en-US" sz="2400" dirty="0" err="1" smtClean="0"/>
              <a:t>y</a:t>
            </a:r>
            <a:r>
              <a:rPr lang="en-US" sz="2400" dirty="0" smtClean="0"/>
              <a:t> </a:t>
            </a:r>
            <a:r>
              <a:rPr lang="en-US" sz="2400" dirty="0" err="1"/>
              <a:t>bo‘lganda</a:t>
            </a:r>
            <a:r>
              <a:rPr lang="en-US" sz="2400" dirty="0"/>
              <a:t>, </a:t>
            </a:r>
            <a:r>
              <a:rPr lang="en-US" sz="2400" dirty="0" err="1"/>
              <a:t>hosil</a:t>
            </a:r>
            <a:r>
              <a:rPr lang="en-US" sz="2400" dirty="0"/>
              <a:t> </a:t>
            </a:r>
            <a:r>
              <a:rPr lang="en-US" sz="2400" dirty="0" err="1"/>
              <a:t>bo‘lgan</a:t>
            </a:r>
            <a:r>
              <a:rPr lang="en-US" sz="2400" dirty="0"/>
              <a:t> </a:t>
            </a:r>
            <a:r>
              <a:rPr lang="en-US" sz="2400" dirty="0" err="1"/>
              <a:t>aksonometriya</a:t>
            </a:r>
            <a:r>
              <a:rPr lang="en-US" sz="2400" dirty="0"/>
              <a:t> </a:t>
            </a:r>
            <a:r>
              <a:rPr lang="en-US" sz="2400" i="1" dirty="0" err="1"/>
              <a:t>dimetrik</a:t>
            </a:r>
            <a:r>
              <a:rPr lang="en-US" sz="2400" i="1" dirty="0"/>
              <a:t> </a:t>
            </a:r>
            <a:r>
              <a:rPr lang="en-US" sz="2400" i="1" dirty="0" err="1"/>
              <a:t>proyeksiyalar</a:t>
            </a:r>
            <a:r>
              <a:rPr lang="en-US" sz="2400" i="1" dirty="0"/>
              <a:t> </a:t>
            </a:r>
            <a:r>
              <a:rPr lang="en-US" sz="2400" dirty="0" err="1" smtClean="0"/>
              <a:t>deyiladi</a:t>
            </a:r>
            <a:r>
              <a:rPr lang="en-US" sz="2400" dirty="0" smtClean="0"/>
              <a:t>. </a:t>
            </a:r>
          </a:p>
          <a:p>
            <a:pPr marL="285750" indent="-285750">
              <a:buFont typeface="Wingdings" pitchFamily="2" charset="2"/>
              <a:buChar char="v"/>
            </a:pPr>
            <a:endParaRPr lang="en-US" sz="2400" dirty="0" smtClean="0"/>
          </a:p>
          <a:p>
            <a:pPr marL="285750" indent="-285750">
              <a:buFont typeface="Wingdings" pitchFamily="2" charset="2"/>
              <a:buChar char="v"/>
            </a:pPr>
            <a:r>
              <a:rPr lang="en-US" sz="2400" dirty="0" err="1" smtClean="0"/>
              <a:t>Uchala</a:t>
            </a:r>
            <a:r>
              <a:rPr lang="en-US" sz="2400" dirty="0" smtClean="0"/>
              <a:t> </a:t>
            </a:r>
            <a:r>
              <a:rPr lang="en-US" sz="2400" dirty="0" err="1"/>
              <a:t>o‘qlar</a:t>
            </a:r>
            <a:r>
              <a:rPr lang="en-US" sz="2400" dirty="0"/>
              <a:t> </a:t>
            </a:r>
            <a:r>
              <a:rPr lang="en-US" sz="2400" dirty="0" err="1"/>
              <a:t>bo‘yicha</a:t>
            </a:r>
            <a:r>
              <a:rPr lang="en-US" sz="2400" dirty="0"/>
              <a:t> </a:t>
            </a:r>
            <a:r>
              <a:rPr lang="en-US" sz="2400" dirty="0" err="1"/>
              <a:t>o‘zgarish</a:t>
            </a:r>
            <a:r>
              <a:rPr lang="en-US" sz="2400" dirty="0"/>
              <a:t> </a:t>
            </a:r>
            <a:r>
              <a:rPr lang="en-US" sz="2400" dirty="0" err="1"/>
              <a:t>koeffisienti</a:t>
            </a:r>
            <a:r>
              <a:rPr lang="en-US" sz="2400" dirty="0"/>
              <a:t> </a:t>
            </a:r>
            <a:r>
              <a:rPr lang="en-US" sz="2400" dirty="0" err="1"/>
              <a:t>turlicha</a:t>
            </a:r>
            <a:r>
              <a:rPr lang="en-US" sz="2400" dirty="0"/>
              <a:t> </a:t>
            </a:r>
            <a:r>
              <a:rPr lang="en-US" sz="2400" dirty="0" err="1"/>
              <a:t>bo‘lgan</a:t>
            </a:r>
            <a:r>
              <a:rPr lang="en-US" sz="2400" dirty="0"/>
              <a:t> </a:t>
            </a:r>
            <a:r>
              <a:rPr lang="en-US" sz="2400" dirty="0" err="1"/>
              <a:t>aksonometriyalar</a:t>
            </a:r>
            <a:r>
              <a:rPr lang="en-US" sz="2400" dirty="0"/>
              <a:t> (</a:t>
            </a:r>
            <a:r>
              <a:rPr lang="en-US" sz="2400" i="1" dirty="0" err="1" smtClean="0"/>
              <a:t>k</a:t>
            </a:r>
            <a:r>
              <a:rPr lang="en-US" sz="2400" dirty="0" err="1" smtClean="0"/>
              <a:t>x≠</a:t>
            </a:r>
            <a:r>
              <a:rPr lang="en-US" sz="2400" i="1" dirty="0" err="1" smtClean="0"/>
              <a:t>k</a:t>
            </a:r>
            <a:r>
              <a:rPr lang="en-US" sz="2400" dirty="0" err="1" smtClean="0"/>
              <a:t>y≠</a:t>
            </a:r>
            <a:r>
              <a:rPr lang="en-US" sz="2400" i="1" dirty="0" err="1" smtClean="0"/>
              <a:t>k</a:t>
            </a:r>
            <a:r>
              <a:rPr lang="en-US" sz="2400" dirty="0" err="1" smtClean="0"/>
              <a:t>z</a:t>
            </a:r>
            <a:r>
              <a:rPr lang="en-US" sz="2400" dirty="0" smtClean="0"/>
              <a:t> </a:t>
            </a:r>
            <a:r>
              <a:rPr lang="en-US" sz="2400" dirty="0" err="1"/>
              <a:t>bo‘lsa</a:t>
            </a:r>
            <a:r>
              <a:rPr lang="en-US" sz="2400" dirty="0"/>
              <a:t>), </a:t>
            </a:r>
            <a:r>
              <a:rPr lang="en-US" sz="2400" dirty="0" err="1"/>
              <a:t>trimetrik</a:t>
            </a:r>
            <a:r>
              <a:rPr lang="en-US" sz="2400" dirty="0"/>
              <a:t> </a:t>
            </a:r>
            <a:r>
              <a:rPr lang="en-US" sz="2400" i="1" dirty="0" err="1"/>
              <a:t>proyeksiyalar</a:t>
            </a:r>
            <a:r>
              <a:rPr lang="en-US" sz="2400" i="1" dirty="0"/>
              <a:t> </a:t>
            </a:r>
            <a:r>
              <a:rPr lang="en-US" sz="2400" dirty="0" err="1"/>
              <a:t>deyiladi</a:t>
            </a:r>
            <a:r>
              <a:rPr lang="en-US" sz="24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4827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en-US" sz="2800" b="1" dirty="0" smtClean="0">
                <a:solidFill>
                  <a:schemeClr val="tx2">
                    <a:lumMod val="75000"/>
                  </a:schemeClr>
                </a:solidFill>
              </a:rPr>
              <a:t>TO‘G‘RI BURCHAKLI AKSONOMETRIK PROYEKSIYALARDA KELTIRILGAN O‘ZGARISH KOEFFISIENTLARI</a:t>
            </a:r>
            <a:endParaRPr lang="ru-RU" sz="28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979713" y="1628800"/>
            <a:ext cx="52565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i="1" dirty="0" err="1"/>
              <a:t>kx</a:t>
            </a:r>
            <a:r>
              <a:rPr lang="en-US" sz="3600" dirty="0"/>
              <a:t>=0.92, </a:t>
            </a:r>
            <a:r>
              <a:rPr lang="en-US" sz="3600" i="1" dirty="0" err="1"/>
              <a:t>ky</a:t>
            </a:r>
            <a:r>
              <a:rPr lang="en-US" sz="3600" dirty="0"/>
              <a:t>=0.47, </a:t>
            </a:r>
            <a:r>
              <a:rPr lang="en-US" sz="3600" i="1" dirty="0" err="1"/>
              <a:t>kz</a:t>
            </a:r>
            <a:r>
              <a:rPr lang="en-US" sz="3600" dirty="0"/>
              <a:t>=0.96; </a:t>
            </a:r>
            <a:endParaRPr lang="ru-RU" sz="36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83568" y="3262724"/>
            <a:ext cx="3024336" cy="156966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sz="2400" dirty="0" err="1"/>
              <a:t>To‘g‘ri</a:t>
            </a:r>
            <a:r>
              <a:rPr lang="en-US" sz="2400" dirty="0"/>
              <a:t> </a:t>
            </a:r>
            <a:r>
              <a:rPr lang="en-US" sz="2400" dirty="0" err="1"/>
              <a:t>burchakli</a:t>
            </a:r>
            <a:r>
              <a:rPr lang="en-US" sz="2400" dirty="0"/>
              <a:t> </a:t>
            </a:r>
            <a:r>
              <a:rPr lang="en-US" sz="2400" dirty="0" err="1"/>
              <a:t>aksonometriyada</a:t>
            </a:r>
            <a:r>
              <a:rPr lang="en-US" sz="2400" dirty="0"/>
              <a:t> </a:t>
            </a:r>
            <a:r>
              <a:rPr lang="en-US" sz="2400" dirty="0" err="1"/>
              <a:t>izlar</a:t>
            </a:r>
            <a:r>
              <a:rPr lang="en-US" sz="2400" dirty="0"/>
              <a:t> </a:t>
            </a:r>
            <a:r>
              <a:rPr lang="en-US" sz="2400" dirty="0" err="1"/>
              <a:t>uchburchagi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aksonometriya</a:t>
            </a:r>
            <a:r>
              <a:rPr lang="en-US" sz="2400" dirty="0"/>
              <a:t> </a:t>
            </a:r>
            <a:r>
              <a:rPr lang="en-US" sz="2400" dirty="0" err="1"/>
              <a:t>o‘qlari</a:t>
            </a:r>
            <a:r>
              <a:rPr lang="en-US" sz="2400" dirty="0"/>
              <a:t> </a:t>
            </a:r>
            <a:endParaRPr lang="ru-RU" sz="2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2442249"/>
            <a:ext cx="4114800" cy="3933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87599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71600" y="980728"/>
            <a:ext cx="7272808" cy="12003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sz="2400" b="1" dirty="0"/>
              <a:t>1-teorema. </a:t>
            </a:r>
            <a:r>
              <a:rPr lang="en-US" sz="2400" dirty="0" err="1"/>
              <a:t>To‘g‘ri</a:t>
            </a:r>
            <a:r>
              <a:rPr lang="en-US" sz="2400" dirty="0"/>
              <a:t> </a:t>
            </a:r>
            <a:r>
              <a:rPr lang="en-US" sz="2400" dirty="0" err="1"/>
              <a:t>burchakli</a:t>
            </a:r>
            <a:r>
              <a:rPr lang="en-US" sz="2400" dirty="0"/>
              <a:t> </a:t>
            </a:r>
            <a:r>
              <a:rPr lang="en-US" sz="2400" dirty="0" err="1"/>
              <a:t>aksonometriyada</a:t>
            </a:r>
            <a:r>
              <a:rPr lang="en-US" sz="2400" dirty="0"/>
              <a:t> </a:t>
            </a:r>
            <a:r>
              <a:rPr lang="en-US" sz="2400" dirty="0" err="1"/>
              <a:t>aksonometriya</a:t>
            </a:r>
            <a:r>
              <a:rPr lang="en-US" sz="2400" dirty="0"/>
              <a:t> </a:t>
            </a:r>
            <a:r>
              <a:rPr lang="en-US" sz="2400" dirty="0" err="1"/>
              <a:t>o‘qlari</a:t>
            </a:r>
            <a:r>
              <a:rPr lang="en-US" sz="2400" dirty="0"/>
              <a:t> </a:t>
            </a:r>
            <a:r>
              <a:rPr lang="en-US" sz="2400" dirty="0" err="1"/>
              <a:t>izlar</a:t>
            </a:r>
            <a:r>
              <a:rPr lang="en-US" sz="2400" dirty="0"/>
              <a:t> </a:t>
            </a:r>
            <a:r>
              <a:rPr lang="en-US" sz="2400" dirty="0" err="1"/>
              <a:t>uchburchagining</a:t>
            </a:r>
            <a:r>
              <a:rPr lang="en-US" sz="2400" dirty="0"/>
              <a:t> </a:t>
            </a:r>
            <a:r>
              <a:rPr lang="en-US" sz="2400" dirty="0" err="1"/>
              <a:t>balandliklari</a:t>
            </a:r>
            <a:r>
              <a:rPr lang="en-US" sz="2400" dirty="0"/>
              <a:t> </a:t>
            </a:r>
            <a:r>
              <a:rPr lang="en-US" sz="2400" dirty="0" err="1"/>
              <a:t>bo‘ladi</a:t>
            </a:r>
            <a:r>
              <a:rPr lang="en-US" sz="2400" dirty="0"/>
              <a:t>. 	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960654" y="2505670"/>
            <a:ext cx="7283754" cy="83099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US" sz="2400" b="1" dirty="0"/>
              <a:t>2-teorema. </a:t>
            </a:r>
            <a:r>
              <a:rPr lang="en-US" sz="2400" dirty="0" err="1"/>
              <a:t>To‘g‘ri</a:t>
            </a:r>
            <a:r>
              <a:rPr lang="en-US" sz="2400" dirty="0"/>
              <a:t> </a:t>
            </a:r>
            <a:r>
              <a:rPr lang="en-US" sz="2400" dirty="0" err="1"/>
              <a:t>burchakli</a:t>
            </a:r>
            <a:r>
              <a:rPr lang="en-US" sz="2400" dirty="0"/>
              <a:t> </a:t>
            </a:r>
            <a:r>
              <a:rPr lang="en-US" sz="2400" dirty="0" err="1"/>
              <a:t>aksonometriyada</a:t>
            </a:r>
            <a:r>
              <a:rPr lang="en-US" sz="2400" dirty="0"/>
              <a:t> </a:t>
            </a:r>
            <a:r>
              <a:rPr lang="en-US" sz="2400" dirty="0" err="1"/>
              <a:t>izlar</a:t>
            </a:r>
            <a:r>
              <a:rPr lang="en-US" sz="2400" dirty="0"/>
              <a:t> </a:t>
            </a:r>
            <a:r>
              <a:rPr lang="en-US" sz="2400" dirty="0" err="1"/>
              <a:t>uchburchagi</a:t>
            </a:r>
            <a:r>
              <a:rPr lang="en-US" sz="2400" dirty="0"/>
              <a:t> </a:t>
            </a:r>
            <a:r>
              <a:rPr lang="en-US" sz="2400" dirty="0" err="1"/>
              <a:t>o‘tkir</a:t>
            </a:r>
            <a:r>
              <a:rPr lang="en-US" sz="2400" dirty="0"/>
              <a:t> </a:t>
            </a:r>
            <a:r>
              <a:rPr lang="en-US" sz="2400" dirty="0" err="1"/>
              <a:t>burchakli</a:t>
            </a:r>
            <a:r>
              <a:rPr lang="en-US" sz="2400" dirty="0"/>
              <a:t> </a:t>
            </a:r>
            <a:r>
              <a:rPr lang="en-US" sz="2400" dirty="0" err="1"/>
              <a:t>uchburchakdir</a:t>
            </a:r>
            <a:r>
              <a:rPr lang="en-US" sz="2400" dirty="0"/>
              <a:t>. 	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960654" y="4005064"/>
            <a:ext cx="7283754" cy="120032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US" sz="2400" b="1" dirty="0"/>
              <a:t>3-teorema. </a:t>
            </a:r>
            <a:r>
              <a:rPr lang="en-US" sz="2400" dirty="0" err="1"/>
              <a:t>To‘g‘ri</a:t>
            </a:r>
            <a:r>
              <a:rPr lang="en-US" sz="2400" dirty="0"/>
              <a:t> </a:t>
            </a:r>
            <a:r>
              <a:rPr lang="en-US" sz="2400" dirty="0" err="1"/>
              <a:t>burchakli</a:t>
            </a:r>
            <a:r>
              <a:rPr lang="en-US" sz="2400" dirty="0"/>
              <a:t> </a:t>
            </a:r>
            <a:r>
              <a:rPr lang="en-US" sz="2400" dirty="0" err="1"/>
              <a:t>aksonometriyada</a:t>
            </a:r>
            <a:r>
              <a:rPr lang="en-US" sz="2400" dirty="0"/>
              <a:t> </a:t>
            </a:r>
            <a:r>
              <a:rPr lang="en-US" sz="2400" dirty="0" err="1"/>
              <a:t>aksonometriya</a:t>
            </a:r>
            <a:r>
              <a:rPr lang="en-US" sz="2400" dirty="0"/>
              <a:t> </a:t>
            </a:r>
            <a:r>
              <a:rPr lang="en-US" sz="2400" dirty="0" err="1"/>
              <a:t>o‘qlari</a:t>
            </a:r>
            <a:r>
              <a:rPr lang="en-US" sz="2400" dirty="0"/>
              <a:t> </a:t>
            </a:r>
            <a:r>
              <a:rPr lang="en-US" sz="2400" dirty="0" err="1"/>
              <a:t>orasidagi</a:t>
            </a:r>
            <a:r>
              <a:rPr lang="en-US" sz="2400" dirty="0"/>
              <a:t> </a:t>
            </a:r>
            <a:r>
              <a:rPr lang="en-US" sz="2400" dirty="0" err="1"/>
              <a:t>burchaklar</a:t>
            </a:r>
            <a:r>
              <a:rPr lang="en-US" sz="2400" dirty="0"/>
              <a:t> </a:t>
            </a:r>
            <a:r>
              <a:rPr lang="en-US" sz="2400" dirty="0" err="1"/>
              <a:t>o‘tmas</a:t>
            </a:r>
            <a:r>
              <a:rPr lang="en-US" sz="2400" dirty="0"/>
              <a:t> </a:t>
            </a:r>
            <a:r>
              <a:rPr lang="en-US" sz="2400" dirty="0" err="1"/>
              <a:t>burchaklardir</a:t>
            </a:r>
            <a:r>
              <a:rPr lang="en-US" sz="2400" dirty="0"/>
              <a:t>. </a:t>
            </a:r>
            <a:r>
              <a:rPr lang="en-US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2829339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6856" y="548680"/>
            <a:ext cx="8229600" cy="634082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en-US" sz="2800" b="1" dirty="0" smtClean="0">
                <a:solidFill>
                  <a:schemeClr val="tx2">
                    <a:lumMod val="75000"/>
                  </a:schemeClr>
                </a:solidFill>
              </a:rPr>
              <a:t>TO‘G‘RI BURCHAKLI STANDART AKSONOMETRIYALAR </a:t>
            </a:r>
            <a:endParaRPr lang="ru-RU" sz="28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1412776"/>
            <a:ext cx="547260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/>
              <a:t>To‘g‘ri</a:t>
            </a:r>
            <a:r>
              <a:rPr lang="en-US" sz="2400" b="1" dirty="0"/>
              <a:t> </a:t>
            </a:r>
            <a:r>
              <a:rPr lang="en-US" sz="2400" b="1" dirty="0" err="1"/>
              <a:t>burchakli</a:t>
            </a:r>
            <a:r>
              <a:rPr lang="en-US" sz="2400" b="1" dirty="0"/>
              <a:t> </a:t>
            </a:r>
            <a:r>
              <a:rPr lang="en-US" sz="2400" b="1" dirty="0" err="1"/>
              <a:t>standart</a:t>
            </a:r>
            <a:r>
              <a:rPr lang="en-US" sz="2400" b="1" dirty="0"/>
              <a:t> </a:t>
            </a:r>
            <a:r>
              <a:rPr lang="en-US" sz="2400" b="1" dirty="0" err="1"/>
              <a:t>izometriya</a:t>
            </a:r>
            <a:r>
              <a:rPr lang="en-US" sz="2400" b="1" dirty="0"/>
              <a:t>. </a:t>
            </a:r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156176" y="1391649"/>
            <a:ext cx="20882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i="1" dirty="0" err="1"/>
              <a:t>kx</a:t>
            </a:r>
            <a:r>
              <a:rPr lang="en-US" sz="2400" dirty="0"/>
              <a:t>=</a:t>
            </a:r>
            <a:r>
              <a:rPr lang="en-US" sz="2400" i="1" dirty="0" err="1"/>
              <a:t>ky</a:t>
            </a:r>
            <a:r>
              <a:rPr lang="en-US" sz="2400" dirty="0"/>
              <a:t>=</a:t>
            </a:r>
            <a:r>
              <a:rPr lang="en-US" sz="2400" i="1" dirty="0" err="1"/>
              <a:t>kz</a:t>
            </a:r>
            <a:r>
              <a:rPr lang="en-US" sz="2400" dirty="0"/>
              <a:t>=0.82 </a:t>
            </a:r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67544" y="2084614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400" dirty="0" err="1"/>
              <a:t>T</a:t>
            </a:r>
            <a:r>
              <a:rPr lang="en-US" sz="2400" dirty="0" err="1" smtClean="0"/>
              <a:t>o‘g‘ri</a:t>
            </a:r>
            <a:r>
              <a:rPr lang="en-US" sz="2400" dirty="0" smtClean="0"/>
              <a:t> </a:t>
            </a:r>
            <a:r>
              <a:rPr lang="en-US" sz="2400" dirty="0" err="1"/>
              <a:t>burchakli</a:t>
            </a:r>
            <a:r>
              <a:rPr lang="en-US" sz="2400" dirty="0"/>
              <a:t> </a:t>
            </a:r>
            <a:r>
              <a:rPr lang="en-US" sz="2400" dirty="0" err="1"/>
              <a:t>izometiryada</a:t>
            </a:r>
            <a:r>
              <a:rPr lang="en-US" sz="2400" dirty="0"/>
              <a:t> </a:t>
            </a:r>
            <a:r>
              <a:rPr lang="en-US" sz="2400" dirty="0" err="1"/>
              <a:t>aksonometrik</a:t>
            </a:r>
            <a:r>
              <a:rPr lang="en-US" sz="2400" dirty="0"/>
              <a:t> </a:t>
            </a:r>
            <a:r>
              <a:rPr lang="en-US" sz="2400" dirty="0" err="1"/>
              <a:t>o‘qlar</a:t>
            </a:r>
            <a:r>
              <a:rPr lang="en-US" sz="2400" dirty="0"/>
              <a:t> </a:t>
            </a:r>
            <a:r>
              <a:rPr lang="en-US" sz="2400" dirty="0" err="1"/>
              <a:t>orasidagi</a:t>
            </a:r>
            <a:r>
              <a:rPr lang="en-US" sz="2400" dirty="0"/>
              <a:t> </a:t>
            </a:r>
            <a:r>
              <a:rPr lang="en-US" sz="2400" dirty="0" err="1"/>
              <a:t>burchaklar</a:t>
            </a:r>
            <a:r>
              <a:rPr lang="en-US" sz="2400" dirty="0"/>
              <a:t> 120° </a:t>
            </a:r>
            <a:r>
              <a:rPr lang="en-US" sz="2400" dirty="0" err="1"/>
              <a:t>ga</a:t>
            </a:r>
            <a:r>
              <a:rPr lang="en-US" sz="2400" dirty="0"/>
              <a:t> </a:t>
            </a:r>
            <a:r>
              <a:rPr lang="en-US" sz="2400" dirty="0" err="1"/>
              <a:t>teng</a:t>
            </a:r>
            <a:r>
              <a:rPr lang="en-US" sz="2400" dirty="0"/>
              <a:t> </a:t>
            </a:r>
            <a:endParaRPr lang="ru-RU" sz="2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3144" y="1880767"/>
            <a:ext cx="2947219" cy="199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7" name="Прямоугольник 6"/>
              <p:cNvSpPr/>
              <p:nvPr/>
            </p:nvSpPr>
            <p:spPr>
              <a:xfrm>
                <a:off x="572014" y="4078152"/>
                <a:ext cx="8104442" cy="179177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000" dirty="0" err="1"/>
                  <a:t>T</a:t>
                </a:r>
                <a:r>
                  <a:rPr lang="en-US" sz="2000" dirty="0" err="1" smtClean="0"/>
                  <a:t>o‘g‘ri</a:t>
                </a:r>
                <a:r>
                  <a:rPr lang="en-US" sz="2000" dirty="0" smtClean="0"/>
                  <a:t> </a:t>
                </a:r>
                <a:r>
                  <a:rPr lang="en-US" sz="2000" dirty="0" err="1"/>
                  <a:t>burchakli</a:t>
                </a:r>
                <a:r>
                  <a:rPr lang="en-US" sz="2000" dirty="0"/>
                  <a:t> </a:t>
                </a:r>
                <a:r>
                  <a:rPr lang="en-US" sz="2000" dirty="0" err="1"/>
                  <a:t>izometriyasini</a:t>
                </a:r>
                <a:r>
                  <a:rPr lang="en-US" sz="2000" dirty="0"/>
                  <a:t> </a:t>
                </a:r>
                <a:r>
                  <a:rPr lang="en-US" sz="2000" dirty="0" err="1"/>
                  <a:t>yasashda</a:t>
                </a:r>
                <a:r>
                  <a:rPr lang="en-US" sz="2000" dirty="0"/>
                  <a:t> </a:t>
                </a:r>
                <a:r>
                  <a:rPr lang="en-US" sz="2000" dirty="0" err="1"/>
                  <a:t>o‘qlar</a:t>
                </a:r>
                <a:r>
                  <a:rPr lang="en-US" sz="2000" dirty="0"/>
                  <a:t> </a:t>
                </a:r>
                <a:r>
                  <a:rPr lang="en-US" sz="2000" dirty="0" err="1"/>
                  <a:t>bo‘yicha</a:t>
                </a:r>
                <a:r>
                  <a:rPr lang="en-US" sz="2000" dirty="0"/>
                  <a:t> </a:t>
                </a:r>
                <a:r>
                  <a:rPr lang="en-US" sz="2000" dirty="0" err="1"/>
                  <a:t>o‘zgarish</a:t>
                </a:r>
                <a:r>
                  <a:rPr lang="en-US" sz="2000" dirty="0"/>
                  <a:t> </a:t>
                </a:r>
                <a:r>
                  <a:rPr lang="en-US" sz="2000" dirty="0" err="1"/>
                  <a:t>koeffisientlari</a:t>
                </a:r>
                <a:r>
                  <a:rPr lang="en-US" sz="2000" dirty="0"/>
                  <a:t> 1 </a:t>
                </a:r>
                <a:r>
                  <a:rPr lang="en-US" sz="2000" dirty="0" err="1"/>
                  <a:t>ga</a:t>
                </a:r>
                <a:r>
                  <a:rPr lang="en-US" sz="2000" dirty="0"/>
                  <a:t> </a:t>
                </a:r>
                <a:r>
                  <a:rPr lang="en-US" sz="2000" dirty="0" err="1"/>
                  <a:t>teng</a:t>
                </a:r>
                <a:r>
                  <a:rPr lang="en-US" sz="2000" dirty="0"/>
                  <a:t> </a:t>
                </a:r>
                <a:r>
                  <a:rPr lang="en-US" sz="2000" dirty="0" err="1"/>
                  <a:t>qilib</a:t>
                </a:r>
                <a:r>
                  <a:rPr lang="en-US" sz="2000" dirty="0"/>
                  <a:t> </a:t>
                </a:r>
                <a:r>
                  <a:rPr lang="en-US" sz="2000" dirty="0" err="1"/>
                  <a:t>olinsa</a:t>
                </a:r>
                <a:r>
                  <a:rPr lang="en-US" sz="2000" dirty="0"/>
                  <a:t>, </a:t>
                </a:r>
                <a:r>
                  <a:rPr lang="en-US" sz="2000" dirty="0" err="1"/>
                  <a:t>chizish</a:t>
                </a:r>
                <a:r>
                  <a:rPr lang="en-US" sz="2000" dirty="0"/>
                  <a:t> </a:t>
                </a:r>
                <a:r>
                  <a:rPr lang="en-US" sz="2000" dirty="0" err="1"/>
                  <a:t>sur’ati</a:t>
                </a:r>
                <a:r>
                  <a:rPr lang="en-US" sz="2000" dirty="0"/>
                  <a:t> </a:t>
                </a:r>
                <a:r>
                  <a:rPr lang="en-US" sz="2000" dirty="0" err="1"/>
                  <a:t>tezlashadi</a:t>
                </a:r>
                <a:r>
                  <a:rPr lang="en-US" sz="2000" dirty="0"/>
                  <a:t>. Bu </a:t>
                </a:r>
                <a:r>
                  <a:rPr lang="en-US" sz="2000" dirty="0" err="1"/>
                  <a:t>holda</a:t>
                </a:r>
                <a:r>
                  <a:rPr lang="en-US" sz="2000" dirty="0"/>
                  <a:t> </a:t>
                </a:r>
                <a:r>
                  <a:rPr lang="en-US" sz="2000" dirty="0" smtClean="0"/>
                  <a:t>  </a:t>
                </a:r>
                <a:r>
                  <a:rPr lang="en-US" sz="2000" dirty="0"/>
                  <a:t> </a:t>
                </a:r>
                <a:r>
                  <a:rPr lang="en-US" sz="2000" i="1" dirty="0" err="1" smtClean="0"/>
                  <a:t>k</a:t>
                </a:r>
                <a:r>
                  <a:rPr lang="en-US" sz="2000" i="1" baseline="-25000" dirty="0" err="1" smtClean="0"/>
                  <a:t>x</a:t>
                </a:r>
                <a:r>
                  <a:rPr lang="en-US" sz="2000" i="1" dirty="0" smtClean="0"/>
                  <a:t>=</a:t>
                </a:r>
                <a:r>
                  <a:rPr lang="en-US" sz="2000" i="1" dirty="0" err="1" smtClean="0"/>
                  <a:t>k</a:t>
                </a:r>
                <a:r>
                  <a:rPr lang="en-US" sz="2000" i="1" baseline="-25000" dirty="0" err="1" smtClean="0"/>
                  <a:t>y</a:t>
                </a:r>
                <a:r>
                  <a:rPr lang="en-US" sz="2000" i="1" dirty="0" smtClean="0"/>
                  <a:t>=</a:t>
                </a:r>
                <a:r>
                  <a:rPr lang="en-US" sz="2000" i="1" dirty="0" err="1" smtClean="0"/>
                  <a:t>k</a:t>
                </a:r>
                <a:r>
                  <a:rPr lang="en-US" sz="2000" i="1" baseline="-25000" dirty="0" err="1" smtClean="0"/>
                  <a:t>z</a:t>
                </a:r>
                <a:r>
                  <a:rPr lang="en-US" sz="2000" i="1" dirty="0" smtClean="0"/>
                  <a:t>=1 </a:t>
                </a:r>
                <a:r>
                  <a:rPr lang="en-US" sz="2000" dirty="0" err="1" smtClean="0"/>
                  <a:t>bo‘lib</a:t>
                </a:r>
                <a:r>
                  <a:rPr lang="en-US" sz="2000" dirty="0"/>
                  <a:t>, </a:t>
                </a:r>
                <a:r>
                  <a:rPr lang="en-US" sz="2000" dirty="0" err="1"/>
                  <a:t>ular</a:t>
                </a:r>
                <a:r>
                  <a:rPr lang="en-US" sz="2000" dirty="0"/>
                  <a:t> </a:t>
                </a:r>
                <a:r>
                  <a:rPr lang="en-US" sz="2000" dirty="0" err="1"/>
                  <a:t>izometriyada</a:t>
                </a:r>
                <a:r>
                  <a:rPr lang="en-US" sz="2000" dirty="0"/>
                  <a:t> </a:t>
                </a:r>
                <a:r>
                  <a:rPr lang="en-US" sz="2000" dirty="0" err="1"/>
                  <a:t>keltirilgan</a:t>
                </a:r>
                <a:r>
                  <a:rPr lang="en-US" sz="2000" dirty="0"/>
                  <a:t> </a:t>
                </a:r>
                <a:r>
                  <a:rPr lang="en-US" sz="2000" dirty="0" err="1"/>
                  <a:t>o‘zgarish</a:t>
                </a:r>
                <a:r>
                  <a:rPr lang="en-US" sz="2000" dirty="0"/>
                  <a:t> </a:t>
                </a:r>
                <a:r>
                  <a:rPr lang="en-US" sz="2000" dirty="0" err="1"/>
                  <a:t>koeffisientlari</a:t>
                </a:r>
                <a:r>
                  <a:rPr lang="en-US" sz="2000" dirty="0"/>
                  <a:t> deb </a:t>
                </a:r>
                <a:r>
                  <a:rPr lang="en-US" sz="2000" dirty="0" err="1"/>
                  <a:t>yuritiladi</a:t>
                </a:r>
                <a:r>
                  <a:rPr lang="en-US" sz="2000" dirty="0"/>
                  <a:t>. </a:t>
                </a:r>
                <a:r>
                  <a:rPr lang="en-US" sz="2000" dirty="0" err="1"/>
                  <a:t>Bunda</a:t>
                </a:r>
                <a:r>
                  <a:rPr lang="en-US" sz="2000" dirty="0"/>
                  <a:t> </a:t>
                </a:r>
                <a:r>
                  <a:rPr lang="en-US" sz="2000" dirty="0" err="1"/>
                  <a:t>keltirish</a:t>
                </a:r>
                <a:r>
                  <a:rPr lang="en-US" sz="2000" dirty="0"/>
                  <a:t> </a:t>
                </a:r>
                <a:r>
                  <a:rPr lang="en-US" sz="2000" dirty="0" err="1" smtClean="0"/>
                  <a:t>koeffisienti</a:t>
                </a:r>
                <a:r>
                  <a:rPr lang="en-US" sz="2000" dirty="0" smtClean="0"/>
                  <a:t>   </a:t>
                </a:r>
                <a14:m>
                  <m:oMath xmlns:m="http://schemas.openxmlformats.org/officeDocument/2006/math">
                    <m:r>
                      <a:rPr lang="en-US" sz="2000" i="1"/>
                      <m:t>𝑚</m:t>
                    </m:r>
                    <m:r>
                      <a:rPr lang="en-US" sz="2000"/>
                      <m:t>=</m:t>
                    </m:r>
                    <m:f>
                      <m:fPr>
                        <m:ctrlPr>
                          <a:rPr lang="ru-RU" sz="2000" i="1"/>
                        </m:ctrlPr>
                      </m:fPr>
                      <m:num>
                        <m:r>
                          <a:rPr lang="en-US" sz="2000"/>
                          <m:t>1</m:t>
                        </m:r>
                      </m:num>
                      <m:den>
                        <m:r>
                          <a:rPr lang="en-US" sz="2000"/>
                          <m:t>0,82</m:t>
                        </m:r>
                      </m:den>
                    </m:f>
                    <m:r>
                      <a:rPr lang="en-US" sz="2000" i="1"/>
                      <m:t>=1,22</m:t>
                    </m:r>
                  </m:oMath>
                </a14:m>
                <a:r>
                  <a:rPr lang="en-US" sz="2000" dirty="0" smtClean="0"/>
                  <a:t>  </a:t>
                </a:r>
                <a:r>
                  <a:rPr lang="en-US" sz="2000" dirty="0" err="1"/>
                  <a:t>ga</a:t>
                </a:r>
                <a:r>
                  <a:rPr lang="en-US" sz="2000" dirty="0"/>
                  <a:t> </a:t>
                </a:r>
                <a:r>
                  <a:rPr lang="en-US" sz="2000" dirty="0" err="1"/>
                  <a:t>teng</a:t>
                </a:r>
                <a:r>
                  <a:rPr lang="en-US" sz="2000" dirty="0"/>
                  <a:t> </a:t>
                </a:r>
                <a:r>
                  <a:rPr lang="en-US" sz="2000" dirty="0" err="1"/>
                  <a:t>bo‘lib</a:t>
                </a:r>
                <a:r>
                  <a:rPr lang="en-US" sz="2000" dirty="0"/>
                  <a:t>, </a:t>
                </a:r>
                <a:r>
                  <a:rPr lang="en-US" sz="2000" dirty="0" err="1"/>
                  <a:t>buyumning</a:t>
                </a:r>
                <a:r>
                  <a:rPr lang="en-US" sz="2000" dirty="0"/>
                  <a:t> </a:t>
                </a:r>
                <a:r>
                  <a:rPr lang="en-US" sz="2000" dirty="0" smtClean="0"/>
                  <a:t> </a:t>
                </a:r>
                <a:r>
                  <a:rPr lang="en-US" sz="2000" dirty="0" err="1" smtClean="0"/>
                  <a:t>aksonometriyasi</a:t>
                </a:r>
                <a:r>
                  <a:rPr lang="en-US" sz="2000" dirty="0" smtClean="0"/>
                  <a:t> </a:t>
                </a:r>
                <a:r>
                  <a:rPr lang="en-US" sz="2000" dirty="0" err="1"/>
                  <a:t>asliga</a:t>
                </a:r>
                <a:r>
                  <a:rPr lang="en-US" sz="2000" dirty="0"/>
                  <a:t> </a:t>
                </a:r>
                <a:r>
                  <a:rPr lang="en-US" sz="2000" dirty="0" err="1"/>
                  <a:t>nisbatan</a:t>
                </a:r>
                <a:r>
                  <a:rPr lang="en-US" sz="2000" dirty="0"/>
                  <a:t> 1,22 </a:t>
                </a:r>
                <a:r>
                  <a:rPr lang="en-US" sz="2000" dirty="0" err="1"/>
                  <a:t>marta</a:t>
                </a:r>
                <a:r>
                  <a:rPr lang="en-US" sz="2000" dirty="0"/>
                  <a:t> </a:t>
                </a:r>
                <a:r>
                  <a:rPr lang="en-US" sz="2000" dirty="0" err="1"/>
                  <a:t>kattalashadi</a:t>
                </a:r>
                <a:r>
                  <a:rPr lang="en-US" sz="2000" dirty="0"/>
                  <a:t>. </a:t>
                </a:r>
                <a:endParaRPr lang="ru-RU" sz="2000" dirty="0"/>
              </a:p>
            </p:txBody>
          </p:sp>
        </mc:Choice>
        <mc:Fallback>
          <p:sp>
            <p:nvSpPr>
              <p:cNvPr id="7" name="Прямоугольник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2014" y="4078152"/>
                <a:ext cx="8104442" cy="1791773"/>
              </a:xfrm>
              <a:prstGeom prst="rect">
                <a:avLst/>
              </a:prstGeom>
              <a:blipFill rotWithShape="1">
                <a:blip r:embed="rId3"/>
                <a:stretch>
                  <a:fillRect l="-828" t="-1701" b="-510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69387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934466" y="620688"/>
            <a:ext cx="550974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/>
              <a:t>To‘g‘ri</a:t>
            </a:r>
            <a:r>
              <a:rPr lang="en-US" sz="2400" b="1" dirty="0"/>
              <a:t> </a:t>
            </a:r>
            <a:r>
              <a:rPr lang="en-US" sz="2400" b="1" dirty="0" err="1"/>
              <a:t>burchakli</a:t>
            </a:r>
            <a:r>
              <a:rPr lang="en-US" sz="2400" b="1" dirty="0"/>
              <a:t> </a:t>
            </a:r>
            <a:r>
              <a:rPr lang="en-US" sz="2400" b="1" dirty="0" err="1"/>
              <a:t>standart</a:t>
            </a:r>
            <a:r>
              <a:rPr lang="en-US" sz="2400" b="1" dirty="0"/>
              <a:t> </a:t>
            </a:r>
            <a:r>
              <a:rPr lang="en-US" sz="2400" b="1" dirty="0" err="1"/>
              <a:t>dimetriya</a:t>
            </a:r>
            <a:r>
              <a:rPr lang="en-US" sz="2400" b="1" dirty="0"/>
              <a:t>. </a:t>
            </a:r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115616" y="1196752"/>
            <a:ext cx="69127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/>
              <a:t>O</a:t>
            </a:r>
            <a:r>
              <a:rPr lang="ru-RU" sz="2400" dirty="0" smtClean="0"/>
              <a:t>‘</a:t>
            </a:r>
            <a:r>
              <a:rPr lang="ru-RU" sz="2400" dirty="0" err="1" smtClean="0"/>
              <a:t>qlar</a:t>
            </a:r>
            <a:r>
              <a:rPr lang="ru-RU" sz="2400" dirty="0" smtClean="0"/>
              <a:t> </a:t>
            </a:r>
            <a:r>
              <a:rPr lang="ru-RU" sz="2400" dirty="0" err="1"/>
              <a:t>bo‘yicha</a:t>
            </a:r>
            <a:r>
              <a:rPr lang="ru-RU" sz="2400" dirty="0"/>
              <a:t> </a:t>
            </a:r>
            <a:r>
              <a:rPr lang="ru-RU" sz="2400" dirty="0" err="1"/>
              <a:t>o‘zgarish</a:t>
            </a:r>
            <a:r>
              <a:rPr lang="ru-RU" sz="2400" dirty="0"/>
              <a:t> </a:t>
            </a:r>
            <a:r>
              <a:rPr lang="ru-RU" sz="2400" dirty="0" err="1"/>
              <a:t>koeffisientlari</a:t>
            </a:r>
            <a:r>
              <a:rPr lang="ru-RU" sz="2400" dirty="0"/>
              <a:t> </a:t>
            </a:r>
            <a:r>
              <a:rPr lang="ru-RU" sz="2400" i="1" dirty="0" err="1" smtClean="0"/>
              <a:t>kx</a:t>
            </a:r>
            <a:r>
              <a:rPr lang="ru-RU" sz="2400" i="1" dirty="0" smtClean="0"/>
              <a:t>=k</a:t>
            </a:r>
            <a:r>
              <a:rPr lang="en-US" sz="2400" i="1" dirty="0" smtClean="0"/>
              <a:t>y≠</a:t>
            </a:r>
            <a:r>
              <a:rPr lang="ru-RU" sz="2400" i="1" dirty="0" err="1" smtClean="0"/>
              <a:t>kz</a:t>
            </a:r>
            <a:r>
              <a:rPr lang="ru-RU" sz="2400" i="1" dirty="0"/>
              <a:t>, </a:t>
            </a:r>
            <a:endParaRPr lang="en-US" sz="2400" i="1" dirty="0" smtClean="0"/>
          </a:p>
          <a:p>
            <a:r>
              <a:rPr lang="ru-RU" sz="2400" i="1" dirty="0" err="1" smtClean="0"/>
              <a:t>kx</a:t>
            </a:r>
            <a:r>
              <a:rPr lang="ru-RU" sz="2400" i="1" dirty="0" smtClean="0"/>
              <a:t>=</a:t>
            </a:r>
            <a:r>
              <a:rPr lang="ru-RU" sz="2400" i="1" dirty="0" err="1" smtClean="0"/>
              <a:t>kz</a:t>
            </a:r>
            <a:r>
              <a:rPr lang="ru-RU" sz="2400" i="1" dirty="0" err="1"/>
              <a:t>≠</a:t>
            </a:r>
            <a:r>
              <a:rPr lang="ru-RU" sz="2400" i="1" dirty="0" err="1" smtClean="0"/>
              <a:t>ky</a:t>
            </a:r>
            <a:r>
              <a:rPr lang="ru-RU" sz="2400" i="1" dirty="0" smtClean="0"/>
              <a:t> </a:t>
            </a:r>
            <a:r>
              <a:rPr lang="ru-RU" sz="2400" dirty="0" err="1"/>
              <a:t>yoki</a:t>
            </a:r>
            <a:r>
              <a:rPr lang="ru-RU" sz="2400" dirty="0"/>
              <a:t> </a:t>
            </a:r>
            <a:r>
              <a:rPr lang="ru-RU" sz="2400" i="1" dirty="0" err="1" smtClean="0"/>
              <a:t>ky</a:t>
            </a:r>
            <a:r>
              <a:rPr lang="ru-RU" sz="2400" dirty="0" smtClean="0"/>
              <a:t>=</a:t>
            </a:r>
            <a:r>
              <a:rPr lang="ru-RU" sz="2400" i="1" dirty="0" err="1" smtClean="0"/>
              <a:t>kz≠kx</a:t>
            </a:r>
            <a:r>
              <a:rPr lang="ru-RU" sz="2400" i="1" dirty="0" smtClean="0"/>
              <a:t> </a:t>
            </a:r>
            <a:r>
              <a:rPr lang="ru-RU" sz="2400" dirty="0" err="1"/>
              <a:t>bo‘lishi</a:t>
            </a:r>
            <a:r>
              <a:rPr lang="ru-RU" sz="2400" dirty="0"/>
              <a:t> </a:t>
            </a:r>
            <a:r>
              <a:rPr lang="ru-RU" sz="2400" dirty="0" err="1"/>
              <a:t>mumkin</a:t>
            </a:r>
            <a:r>
              <a:rPr lang="ru-RU" sz="2400" dirty="0"/>
              <a:t>.</a:t>
            </a:r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67545" y="2385472"/>
            <a:ext cx="43924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/>
              <a:t>A</a:t>
            </a:r>
            <a:r>
              <a:rPr lang="en-US" sz="2400" dirty="0" err="1" smtClean="0"/>
              <a:t>ksonometrik</a:t>
            </a:r>
            <a:r>
              <a:rPr lang="en-US" sz="2400" dirty="0" smtClean="0"/>
              <a:t> </a:t>
            </a:r>
            <a:r>
              <a:rPr lang="en-US" sz="2400" dirty="0" err="1"/>
              <a:t>o‘qlarning</a:t>
            </a:r>
            <a:r>
              <a:rPr lang="en-US" sz="2400" dirty="0"/>
              <a:t> </a:t>
            </a:r>
            <a:r>
              <a:rPr lang="en-US" sz="2400" dirty="0" err="1"/>
              <a:t>o‘zaro</a:t>
            </a:r>
            <a:r>
              <a:rPr lang="en-US" sz="2400" dirty="0"/>
              <a:t> </a:t>
            </a:r>
            <a:r>
              <a:rPr lang="en-US" sz="2400" dirty="0" err="1"/>
              <a:t>joylashuvi</a:t>
            </a:r>
            <a:r>
              <a:rPr lang="en-US" sz="2400" dirty="0"/>
              <a:t> </a:t>
            </a:r>
            <a:endParaRPr lang="ru-RU" sz="24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075656"/>
            <a:ext cx="2931487" cy="23373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594468" y="4482986"/>
            <a:ext cx="239335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i="1" dirty="0" smtClean="0"/>
              <a:t>kx</a:t>
            </a:r>
            <a:r>
              <a:rPr lang="en-US" sz="3200" dirty="0">
                <a:latin typeface="Times New Roman"/>
                <a:cs typeface="Times New Roman"/>
              </a:rPr>
              <a:t>≈</a:t>
            </a:r>
            <a:r>
              <a:rPr lang="en-US" sz="3200" dirty="0" smtClean="0"/>
              <a:t>0,94</a:t>
            </a:r>
            <a:r>
              <a:rPr lang="en-US" sz="3200" dirty="0"/>
              <a:t>; </a:t>
            </a:r>
            <a:endParaRPr lang="en-US" sz="3200" dirty="0" smtClean="0"/>
          </a:p>
          <a:p>
            <a:r>
              <a:rPr lang="en-US" sz="3200" i="1" dirty="0" err="1" smtClean="0"/>
              <a:t>kz</a:t>
            </a:r>
            <a:r>
              <a:rPr lang="en-US" sz="3200" dirty="0" smtClean="0">
                <a:latin typeface="Times New Roman"/>
                <a:cs typeface="Times New Roman"/>
              </a:rPr>
              <a:t> </a:t>
            </a:r>
            <a:r>
              <a:rPr lang="en-US" sz="3200" dirty="0">
                <a:latin typeface="Times New Roman"/>
                <a:cs typeface="Times New Roman"/>
              </a:rPr>
              <a:t>≈ </a:t>
            </a:r>
            <a:r>
              <a:rPr lang="en-US" sz="3200" dirty="0" smtClean="0"/>
              <a:t>0,94</a:t>
            </a:r>
            <a:r>
              <a:rPr lang="en-US" sz="3200" dirty="0"/>
              <a:t>; </a:t>
            </a:r>
            <a:endParaRPr lang="en-US" sz="3200" dirty="0" smtClean="0"/>
          </a:p>
          <a:p>
            <a:r>
              <a:rPr lang="en-US" sz="3200" i="1" dirty="0" err="1" smtClean="0"/>
              <a:t>ky</a:t>
            </a:r>
            <a:r>
              <a:rPr lang="en-US" sz="3200" dirty="0" smtClean="0">
                <a:latin typeface="Times New Roman"/>
                <a:cs typeface="Times New Roman"/>
              </a:rPr>
              <a:t> </a:t>
            </a:r>
            <a:r>
              <a:rPr lang="en-US" sz="3200" dirty="0">
                <a:latin typeface="Times New Roman"/>
                <a:cs typeface="Times New Roman"/>
              </a:rPr>
              <a:t>≈ </a:t>
            </a:r>
            <a:r>
              <a:rPr lang="en-US" sz="3200" dirty="0" smtClean="0"/>
              <a:t>0,47 </a:t>
            </a:r>
            <a:endParaRPr lang="ru-RU" sz="32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2987824" y="4554994"/>
            <a:ext cx="239335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i="1" dirty="0" err="1" smtClean="0">
                <a:latin typeface="+mj-lt"/>
              </a:rPr>
              <a:t>Kx</a:t>
            </a:r>
            <a:r>
              <a:rPr lang="en-US" sz="3200" dirty="0" smtClean="0">
                <a:latin typeface="+mj-lt"/>
                <a:cs typeface="Times New Roman"/>
              </a:rPr>
              <a:t>=  </a:t>
            </a:r>
            <a:r>
              <a:rPr lang="en-US" sz="3200" dirty="0" smtClean="0">
                <a:latin typeface="+mj-lt"/>
              </a:rPr>
              <a:t>1</a:t>
            </a:r>
          </a:p>
          <a:p>
            <a:r>
              <a:rPr lang="en-US" sz="3200" i="1" dirty="0" err="1" smtClean="0">
                <a:latin typeface="+mj-lt"/>
              </a:rPr>
              <a:t>kz</a:t>
            </a:r>
            <a:r>
              <a:rPr lang="en-US" sz="3200" dirty="0" smtClean="0">
                <a:latin typeface="+mj-lt"/>
                <a:cs typeface="Times New Roman"/>
              </a:rPr>
              <a:t> = 1</a:t>
            </a:r>
            <a:endParaRPr lang="en-US" sz="3200" dirty="0" smtClean="0">
              <a:latin typeface="+mj-lt"/>
            </a:endParaRPr>
          </a:p>
          <a:p>
            <a:r>
              <a:rPr lang="en-US" sz="3200" i="1" dirty="0" err="1" smtClean="0">
                <a:latin typeface="+mj-lt"/>
              </a:rPr>
              <a:t>ky</a:t>
            </a:r>
            <a:r>
              <a:rPr lang="en-US" sz="3200" dirty="0" smtClean="0">
                <a:latin typeface="+mj-lt"/>
                <a:cs typeface="Times New Roman"/>
              </a:rPr>
              <a:t> = 0,5</a:t>
            </a:r>
            <a:endParaRPr lang="ru-RU" sz="3200" dirty="0">
              <a:latin typeface="+mj-lt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17159" y="3489681"/>
            <a:ext cx="4572000" cy="101566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r>
              <a:rPr lang="en-US" sz="2000" dirty="0" err="1"/>
              <a:t>D</a:t>
            </a:r>
            <a:r>
              <a:rPr lang="en-US" sz="2000" dirty="0" err="1" smtClean="0"/>
              <a:t>imetrik</a:t>
            </a:r>
            <a:r>
              <a:rPr lang="en-US" sz="2000" dirty="0" smtClean="0"/>
              <a:t> </a:t>
            </a:r>
            <a:r>
              <a:rPr lang="en-US" sz="2000" dirty="0" err="1"/>
              <a:t>proyeksiyalarni</a:t>
            </a:r>
            <a:r>
              <a:rPr lang="en-US" sz="2000" dirty="0"/>
              <a:t> </a:t>
            </a:r>
            <a:r>
              <a:rPr lang="en-US" sz="2000" dirty="0" err="1"/>
              <a:t>yasash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quyidagi</a:t>
            </a:r>
            <a:r>
              <a:rPr lang="en-US" sz="2000" dirty="0"/>
              <a:t> </a:t>
            </a:r>
            <a:r>
              <a:rPr lang="en-US" sz="2000" dirty="0" err="1"/>
              <a:t>keltirilgan</a:t>
            </a:r>
            <a:r>
              <a:rPr lang="en-US" sz="2000" dirty="0"/>
              <a:t> </a:t>
            </a:r>
            <a:r>
              <a:rPr lang="en-US" sz="2000" dirty="0" err="1"/>
              <a:t>o‘zgarish</a:t>
            </a:r>
            <a:r>
              <a:rPr lang="en-US" sz="2000" dirty="0"/>
              <a:t> </a:t>
            </a:r>
            <a:r>
              <a:rPr lang="en-US" sz="2000" dirty="0" err="1"/>
              <a:t>koeffisientlaridan</a:t>
            </a:r>
            <a:r>
              <a:rPr lang="en-US" sz="2000" dirty="0"/>
              <a:t> </a:t>
            </a:r>
            <a:r>
              <a:rPr lang="en-US" sz="2000" dirty="0" err="1"/>
              <a:t>foydalaniladi</a:t>
            </a:r>
            <a:r>
              <a:rPr lang="en-US" sz="2000" dirty="0"/>
              <a:t>: 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156383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en-US" sz="2800" b="1" dirty="0" smtClean="0"/>
              <a:t>QIYSHIQ BURCHAKLI STANDART AKSONOMETRIYALAR </a:t>
            </a:r>
            <a:endParaRPr lang="ru-RU" sz="28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2021939"/>
            <a:ext cx="489654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/>
              <a:t>Qiyshiq</a:t>
            </a:r>
            <a:r>
              <a:rPr lang="en-US" sz="2400" b="1" dirty="0"/>
              <a:t> </a:t>
            </a:r>
            <a:r>
              <a:rPr lang="en-US" sz="2400" b="1" dirty="0" err="1"/>
              <a:t>burchakli</a:t>
            </a:r>
            <a:r>
              <a:rPr lang="en-US" sz="2400" b="1" dirty="0"/>
              <a:t> </a:t>
            </a:r>
            <a:r>
              <a:rPr lang="en-US" sz="2400" b="1" dirty="0" err="1"/>
              <a:t>standart</a:t>
            </a:r>
            <a:r>
              <a:rPr lang="en-US" sz="2400" b="1" dirty="0"/>
              <a:t> frontal </a:t>
            </a:r>
            <a:r>
              <a:rPr lang="en-US" sz="2400" b="1" dirty="0" err="1"/>
              <a:t>dimetriya</a:t>
            </a:r>
            <a:r>
              <a:rPr lang="en-US" sz="2400" b="1" dirty="0"/>
              <a:t>. </a:t>
            </a:r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15917" y="3501008"/>
            <a:ext cx="516480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err="1"/>
              <a:t>O</a:t>
            </a:r>
            <a:r>
              <a:rPr lang="en-US" sz="2000" dirty="0" err="1" smtClean="0"/>
              <a:t>‘q</a:t>
            </a:r>
            <a:r>
              <a:rPr lang="en-US" sz="2000" dirty="0" smtClean="0"/>
              <a:t> </a:t>
            </a:r>
            <a:r>
              <a:rPr lang="en-US" sz="2000" dirty="0" err="1"/>
              <a:t>bo‘yicha</a:t>
            </a:r>
            <a:r>
              <a:rPr lang="en-US" sz="2000" dirty="0"/>
              <a:t> </a:t>
            </a:r>
            <a:r>
              <a:rPr lang="en-US" sz="2000" dirty="0" err="1"/>
              <a:t>o‘zgarish</a:t>
            </a:r>
            <a:r>
              <a:rPr lang="en-US" sz="2000" dirty="0"/>
              <a:t> </a:t>
            </a:r>
            <a:r>
              <a:rPr lang="en-US" sz="2000" dirty="0" err="1"/>
              <a:t>koeffisienti</a:t>
            </a:r>
            <a:r>
              <a:rPr lang="en-US" sz="2000" dirty="0"/>
              <a:t> </a:t>
            </a:r>
            <a:r>
              <a:rPr lang="en-US" sz="2000" i="1" dirty="0" err="1"/>
              <a:t>ky</a:t>
            </a:r>
            <a:r>
              <a:rPr lang="en-US" sz="2000" dirty="0"/>
              <a:t>=0,5 </a:t>
            </a:r>
            <a:r>
              <a:rPr lang="en-US" sz="2000" dirty="0" err="1"/>
              <a:t>qabul</a:t>
            </a:r>
            <a:r>
              <a:rPr lang="en-US" sz="2000" dirty="0"/>
              <a:t> </a:t>
            </a:r>
            <a:r>
              <a:rPr lang="en-US" sz="2000" dirty="0" err="1"/>
              <a:t>qilingan</a:t>
            </a:r>
            <a:r>
              <a:rPr lang="en-US" sz="2000" dirty="0"/>
              <a:t> </a:t>
            </a:r>
            <a:r>
              <a:rPr lang="en-US" sz="2000" i="1" dirty="0" err="1"/>
              <a:t>k</a:t>
            </a:r>
            <a:r>
              <a:rPr lang="en-US" sz="2000" dirty="0" err="1"/>
              <a:t>x</a:t>
            </a:r>
            <a:r>
              <a:rPr lang="en-US" sz="2000" dirty="0"/>
              <a:t>=</a:t>
            </a:r>
            <a:r>
              <a:rPr lang="en-US" sz="2000" i="1" dirty="0" err="1"/>
              <a:t>k</a:t>
            </a:r>
            <a:r>
              <a:rPr lang="en-US" sz="2000" dirty="0" err="1"/>
              <a:t>z</a:t>
            </a:r>
            <a:r>
              <a:rPr lang="en-US" sz="2000" dirty="0"/>
              <a:t>=1, </a:t>
            </a:r>
            <a:r>
              <a:rPr lang="en-US" sz="2000" i="1" dirty="0" err="1"/>
              <a:t>k</a:t>
            </a:r>
            <a:r>
              <a:rPr lang="en-US" sz="2000" dirty="0" err="1"/>
              <a:t>y</a:t>
            </a:r>
            <a:r>
              <a:rPr lang="en-US" sz="2000" dirty="0"/>
              <a:t>=0,5 </a:t>
            </a:r>
            <a:r>
              <a:rPr lang="en-US" sz="2000" dirty="0" err="1"/>
              <a:t>bo‘yicha</a:t>
            </a:r>
            <a:r>
              <a:rPr lang="en-US" sz="2000" dirty="0"/>
              <a:t> </a:t>
            </a:r>
            <a:r>
              <a:rPr lang="en-US" sz="2000" dirty="0" err="1"/>
              <a:t>chizilgan</a:t>
            </a:r>
            <a:r>
              <a:rPr lang="en-US" sz="2000" dirty="0"/>
              <a:t> </a:t>
            </a:r>
            <a:r>
              <a:rPr lang="en-US" sz="2000" dirty="0" err="1"/>
              <a:t>aksonometriyalar</a:t>
            </a:r>
            <a:r>
              <a:rPr lang="en-US" sz="2000" dirty="0"/>
              <a:t> </a:t>
            </a:r>
            <a:r>
              <a:rPr lang="en-US" sz="2000" i="1" dirty="0" err="1"/>
              <a:t>qiyshiq</a:t>
            </a:r>
            <a:r>
              <a:rPr lang="en-US" sz="2000" i="1" dirty="0"/>
              <a:t> </a:t>
            </a:r>
            <a:r>
              <a:rPr lang="en-US" sz="2000" i="1" dirty="0" err="1"/>
              <a:t>burchakli</a:t>
            </a:r>
            <a:r>
              <a:rPr lang="en-US" sz="2000" i="1" dirty="0"/>
              <a:t> </a:t>
            </a:r>
            <a:r>
              <a:rPr lang="en-US" sz="2000" b="1" dirty="0"/>
              <a:t>f</a:t>
            </a:r>
            <a:r>
              <a:rPr lang="en-US" sz="2000" b="1" i="1" dirty="0"/>
              <a:t>rontal </a:t>
            </a:r>
            <a:r>
              <a:rPr lang="en-US" sz="2000" b="1" i="1" dirty="0" err="1"/>
              <a:t>dimetriyalar</a:t>
            </a:r>
            <a:r>
              <a:rPr lang="en-US" sz="2000" i="1" dirty="0"/>
              <a:t> </a:t>
            </a:r>
            <a:r>
              <a:rPr lang="en-US" sz="2000" i="1" dirty="0" err="1"/>
              <a:t>yoki</a:t>
            </a:r>
            <a:r>
              <a:rPr lang="en-US" sz="2000" i="1" dirty="0"/>
              <a:t> </a:t>
            </a:r>
            <a:r>
              <a:rPr lang="en-US" sz="2000" b="1" i="1" dirty="0" err="1"/>
              <a:t>kabinet</a:t>
            </a:r>
            <a:r>
              <a:rPr lang="en-US" sz="2000" b="1" i="1" dirty="0"/>
              <a:t> </a:t>
            </a:r>
            <a:r>
              <a:rPr lang="en-US" sz="2000" b="1" i="1" dirty="0" err="1"/>
              <a:t>proyeksiyalar</a:t>
            </a:r>
            <a:r>
              <a:rPr lang="en-US" sz="2000" b="1" i="1" dirty="0"/>
              <a:t> </a:t>
            </a:r>
            <a:r>
              <a:rPr lang="en-US" sz="2000" dirty="0" err="1"/>
              <a:t>deyiladi</a:t>
            </a:r>
            <a:r>
              <a:rPr lang="en-US" sz="2000" i="1" dirty="0"/>
              <a:t>. </a:t>
            </a:r>
            <a:endParaRPr lang="ru-RU" sz="20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508318"/>
            <a:ext cx="3219100" cy="25768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51438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311</TotalTime>
  <Words>468</Words>
  <Application>Microsoft Office PowerPoint</Application>
  <PresentationFormat>Экран (4:3)</PresentationFormat>
  <Paragraphs>41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AKSONOMETRIK PROEKSIYALAR </vt:lpstr>
      <vt:lpstr>UMUMIY MA’LUMOTLAR </vt:lpstr>
      <vt:lpstr>Презентация PowerPoint</vt:lpstr>
      <vt:lpstr>AKSONOMETRIK O‘QLAR VA ULAR BO‘YICHA O‘ZGARISH KOEFFISIENTLARI </vt:lpstr>
      <vt:lpstr>Презентация PowerPoint</vt:lpstr>
      <vt:lpstr>Презентация PowerPoint</vt:lpstr>
      <vt:lpstr>TO‘G‘RI BURCHAKLI AKSONOMETRIK PROYEKSIYALARDA KELTIRILGAN O‘ZGARISH KOEFFISIENTLARI</vt:lpstr>
      <vt:lpstr>Презентация PowerPoint</vt:lpstr>
      <vt:lpstr>TO‘G‘RI BURCHAKLI STANDART AKSONOMETRIYALAR </vt:lpstr>
      <vt:lpstr>Презентация PowerPoint</vt:lpstr>
      <vt:lpstr>QIYSHIQ BURCHAKLI STANDART AKSONOMETRIYALAR 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AKSONOMETRIK PROEKSIYALAR </dc:title>
  <dc:creator>Пользователь</dc:creator>
  <cp:lastModifiedBy>Пользователь</cp:lastModifiedBy>
  <cp:revision>18</cp:revision>
  <dcterms:created xsi:type="dcterms:W3CDTF">2021-01-13T05:23:25Z</dcterms:created>
  <dcterms:modified xsi:type="dcterms:W3CDTF">2021-01-15T06:59:49Z</dcterms:modified>
</cp:coreProperties>
</file>